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42"/>
  </p:notesMasterIdLst>
  <p:sldIdLst>
    <p:sldId id="309" r:id="rId6"/>
    <p:sldId id="312" r:id="rId7"/>
    <p:sldId id="317" r:id="rId8"/>
    <p:sldId id="314" r:id="rId9"/>
    <p:sldId id="377" r:id="rId10"/>
    <p:sldId id="307" r:id="rId11"/>
    <p:sldId id="349" r:id="rId12"/>
    <p:sldId id="320" r:id="rId13"/>
    <p:sldId id="325" r:id="rId14"/>
    <p:sldId id="373" r:id="rId15"/>
    <p:sldId id="374" r:id="rId16"/>
    <p:sldId id="369" r:id="rId17"/>
    <p:sldId id="370" r:id="rId18"/>
    <p:sldId id="351" r:id="rId19"/>
    <p:sldId id="336" r:id="rId20"/>
    <p:sldId id="365" r:id="rId21"/>
    <p:sldId id="360" r:id="rId22"/>
    <p:sldId id="371" r:id="rId23"/>
    <p:sldId id="372" r:id="rId24"/>
    <p:sldId id="353" r:id="rId25"/>
    <p:sldId id="352" r:id="rId26"/>
    <p:sldId id="362" r:id="rId27"/>
    <p:sldId id="363" r:id="rId28"/>
    <p:sldId id="356" r:id="rId29"/>
    <p:sldId id="355" r:id="rId30"/>
    <p:sldId id="364" r:id="rId31"/>
    <p:sldId id="357" r:id="rId32"/>
    <p:sldId id="358" r:id="rId33"/>
    <p:sldId id="354" r:id="rId34"/>
    <p:sldId id="367" r:id="rId35"/>
    <p:sldId id="366" r:id="rId36"/>
    <p:sldId id="327" r:id="rId37"/>
    <p:sldId id="343" r:id="rId38"/>
    <p:sldId id="346" r:id="rId39"/>
    <p:sldId id="350" r:id="rId40"/>
    <p:sldId id="341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561"/>
    <a:srgbClr val="FFFFFF"/>
    <a:srgbClr val="262262"/>
    <a:srgbClr val="262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7CCA1-4F8C-4A72-92A0-473994262EEE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7D952-DEDC-4039-A86C-356A680B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877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045C2-9ACD-1CE7-5ECE-3C322BD18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A27430-0963-CE96-1070-C1F83238D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2FE9C-0D0D-3030-720F-196EEDBB5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D5F88-86F9-42EC-A427-21270830E810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58AFC-741B-5912-3A3D-3C1EECEF9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2A6CB-FCA6-2E82-76A7-6FC926EAC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61D8F8-5938-41F8-B175-07C0EF8FE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722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5F63B-91B0-61A4-0A4C-E2A1FC556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DEDAB-B849-026C-DE3B-78392341B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7F5B7-6834-F10F-281B-74C3387E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D5F88-86F9-42EC-A427-21270830E810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4F758-B647-30A5-1A15-3CE300316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99D8E-8E1E-76A3-CFE1-7FC55A366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61D8F8-5938-41F8-B175-07C0EF8FE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329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BC7EB-C5B9-344E-C8DE-E19EA6773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D2046-61BA-E2FF-C0AB-774322EFC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43A19-2032-B0DE-5D0D-FE922B3777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D5F88-86F9-42EC-A427-21270830E810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4111C-C47D-BC73-8615-AF92267DD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4F5A17-6E6D-C099-06B5-B2114A7AC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61D8F8-5938-41F8-B175-07C0EF8FE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25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5D27A-A083-E724-B0C7-3C77FEDAD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41E08-2CE3-93D7-6EED-82E117448F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88032-8399-876B-2417-C2A8FC649F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B5EF65-BB53-0CEF-351D-E56A928AD8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D5F88-86F9-42EC-A427-21270830E810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A99D1A-E1A6-AD3B-9E4D-7F114F14C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839C0-7091-B058-E99F-9ADFB4D52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61D8F8-5938-41F8-B175-07C0EF8FE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22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2910F-AE4C-4992-20B0-705F3CF1A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62775-982A-B8CF-C9F0-E6452767B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C94F0-7C63-FF09-8FF7-FB725FAA0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7B898A-734F-8FA5-5D19-E94403E98A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3421A5-A46E-172E-5CBE-48CA0C448C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8991CC-8275-8E52-8BD2-C61CD86B6D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D5F88-86F9-42EC-A427-21270830E810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CC552D-9F5B-EA51-FA6D-9625ED3AC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622645-CE33-2AF4-345A-F111916A1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61D8F8-5938-41F8-B175-07C0EF8FE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66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9EFE4-E043-A787-D432-80338967F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86B84B-CCAE-EE93-C8D7-F1F42D256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D5F88-86F9-42EC-A427-21270830E810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04A111-F190-F43E-EFC3-0B09FA503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4C84E1-DB15-0BE0-04C4-1C505FB8C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61D8F8-5938-41F8-B175-07C0EF8FE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62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780220-D81A-09E2-5EDF-AACB1EBE56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D5F88-86F9-42EC-A427-21270830E810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F23E9E-0919-0210-831C-F817F4C31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8C0EA-8465-75CB-4516-90A941397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61D8F8-5938-41F8-B175-07C0EF8FE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872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D8AA4-7D39-A606-66E6-0069AF616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4AF63-67FA-3EC6-596F-D65CE090B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43DBF-468B-83D6-F61A-C0496888C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83D58C-87B9-0A6D-AAF7-C95C337BF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D5F88-86F9-42EC-A427-21270830E810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77473-6FA6-C3C9-DC46-043F5D9F9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B9CA13-B9EF-B2A5-F7A0-D80E20509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61D8F8-5938-41F8-B175-07C0EF8FE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085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C12D5-B124-BCDC-B1FD-C9B4B8AA7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156A3F-F738-A875-45A7-7989BFF0E8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2DD86-A82E-2305-BF5B-656FC7158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3B346-81F5-6CDE-CD7B-046D2A2B9E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D5F88-86F9-42EC-A427-21270830E810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AE6F5B-8016-DC7D-429F-C979D5D16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DD692E-43DC-473B-4B5E-9B229F68A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61D8F8-5938-41F8-B175-07C0EF8FE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090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F8CC0-EE91-C6EE-1F38-AD37C65C3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2F6709-A886-5260-C9A1-6BC639765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62962-9824-5EA1-F3DF-D382C8EBF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D5F88-86F9-42EC-A427-21270830E810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C9867-390A-810C-D744-29DF1D426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34576-E93E-AD40-3BD2-DC22ED07D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61D8F8-5938-41F8-B175-07C0EF8FE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73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CD9F39-B52E-BBE0-D595-81EA427FC8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940923-390A-D689-327A-BB80F9FB0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4E53B-BBB0-1432-0BB1-A3903F9D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D5F88-86F9-42EC-A427-21270830E810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AA644-E119-58CF-833F-BE6469E50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923FF-B174-87B3-8038-160E2F8E2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61D8F8-5938-41F8-B175-07C0EF8FE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11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82508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47422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2656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71459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87700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08676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68491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80411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154342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84263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5F63B-91B0-61A4-0A4C-E2A1FC556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DEDAB-B849-026C-DE3B-78392341B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7F5B7-6834-F10F-281B-74C3387E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D5F88-86F9-42EC-A427-21270830E810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4F758-B647-30A5-1A15-3CE300316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99D8E-8E1E-76A3-CFE1-7FC55A366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61D8F8-5938-41F8-B175-07C0EF8FE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42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2F18B7-E450-F6CE-9F83-13403944C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763" y="169818"/>
            <a:ext cx="10515600" cy="6114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CE7A3-C8E3-CA99-4DF4-0F8AC67C7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763" y="95561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912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rgbClr val="29256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9256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9256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9256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9256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9256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348183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4" r:id="rId10"/>
    <p:sldLayoutId id="214748368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tiff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21.xml"/><Relationship Id="rId1" Type="http://schemas.openxmlformats.org/officeDocument/2006/relationships/video" Target="https://www.youtube.com/embed/RuNGkH-e2x8?feature=oembed" TargetMode="External"/><Relationship Id="rId6" Type="http://schemas.openxmlformats.org/officeDocument/2006/relationships/image" Target="../media/image18.tiff"/><Relationship Id="rId11" Type="http://schemas.openxmlformats.org/officeDocument/2006/relationships/image" Target="../media/image23.tiff"/><Relationship Id="rId5" Type="http://schemas.openxmlformats.org/officeDocument/2006/relationships/image" Target="../media/image17.tiff"/><Relationship Id="rId15" Type="http://schemas.openxmlformats.org/officeDocument/2006/relationships/image" Target="../media/image27.jpeg"/><Relationship Id="rId10" Type="http://schemas.openxmlformats.org/officeDocument/2006/relationships/image" Target="../media/image22.png"/><Relationship Id="rId4" Type="http://schemas.openxmlformats.org/officeDocument/2006/relationships/image" Target="../media/image16.tiff"/><Relationship Id="rId9" Type="http://schemas.openxmlformats.org/officeDocument/2006/relationships/image" Target="../media/image21.tiff"/><Relationship Id="rId1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6.png"/><Relationship Id="rId7" Type="http://schemas.openxmlformats.org/officeDocument/2006/relationships/image" Target="../media/image43.png"/><Relationship Id="rId12" Type="http://schemas.openxmlformats.org/officeDocument/2006/relationships/image" Target="../media/image48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11" Type="http://schemas.openxmlformats.org/officeDocument/2006/relationships/image" Target="../media/image47.jpeg"/><Relationship Id="rId5" Type="http://schemas.openxmlformats.org/officeDocument/2006/relationships/image" Target="../media/image41.png"/><Relationship Id="rId10" Type="http://schemas.openxmlformats.org/officeDocument/2006/relationships/image" Target="../media/image46.jpeg"/><Relationship Id="rId4" Type="http://schemas.openxmlformats.org/officeDocument/2006/relationships/image" Target="../media/image40.png"/><Relationship Id="rId9" Type="http://schemas.openxmlformats.org/officeDocument/2006/relationships/image" Target="../media/image4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8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7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11" Type="http://schemas.openxmlformats.org/officeDocument/2006/relationships/image" Target="../media/image6.png"/><Relationship Id="rId5" Type="http://schemas.openxmlformats.org/officeDocument/2006/relationships/image" Target="../media/image52.png"/><Relationship Id="rId15" Type="http://schemas.openxmlformats.org/officeDocument/2006/relationships/image" Target="../media/image60.png"/><Relationship Id="rId10" Type="http://schemas.openxmlformats.org/officeDocument/2006/relationships/image" Target="../media/image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5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7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9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18" Type="http://schemas.openxmlformats.org/officeDocument/2006/relationships/image" Target="../media/image112.png"/><Relationship Id="rId26" Type="http://schemas.openxmlformats.org/officeDocument/2006/relationships/image" Target="../media/image120.png"/><Relationship Id="rId3" Type="http://schemas.openxmlformats.org/officeDocument/2006/relationships/image" Target="../media/image97.png"/><Relationship Id="rId21" Type="http://schemas.openxmlformats.org/officeDocument/2006/relationships/image" Target="../media/image115.pn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17" Type="http://schemas.openxmlformats.org/officeDocument/2006/relationships/image" Target="../media/image111.png"/><Relationship Id="rId25" Type="http://schemas.openxmlformats.org/officeDocument/2006/relationships/image" Target="../media/image119.png"/><Relationship Id="rId2" Type="http://schemas.openxmlformats.org/officeDocument/2006/relationships/image" Target="../media/image96.png"/><Relationship Id="rId16" Type="http://schemas.openxmlformats.org/officeDocument/2006/relationships/image" Target="../media/image110.png"/><Relationship Id="rId20" Type="http://schemas.openxmlformats.org/officeDocument/2006/relationships/image" Target="../media/image1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0.png"/><Relationship Id="rId11" Type="http://schemas.openxmlformats.org/officeDocument/2006/relationships/image" Target="../media/image105.jpeg"/><Relationship Id="rId24" Type="http://schemas.openxmlformats.org/officeDocument/2006/relationships/image" Target="../media/image118.png"/><Relationship Id="rId5" Type="http://schemas.openxmlformats.org/officeDocument/2006/relationships/image" Target="../media/image99.png"/><Relationship Id="rId15" Type="http://schemas.openxmlformats.org/officeDocument/2006/relationships/image" Target="../media/image109.png"/><Relationship Id="rId23" Type="http://schemas.openxmlformats.org/officeDocument/2006/relationships/image" Target="../media/image117.png"/><Relationship Id="rId28" Type="http://schemas.openxmlformats.org/officeDocument/2006/relationships/image" Target="../media/image122.png"/><Relationship Id="rId10" Type="http://schemas.openxmlformats.org/officeDocument/2006/relationships/image" Target="../media/image104.png"/><Relationship Id="rId19" Type="http://schemas.openxmlformats.org/officeDocument/2006/relationships/image" Target="../media/image113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Relationship Id="rId14" Type="http://schemas.openxmlformats.org/officeDocument/2006/relationships/image" Target="../media/image108.png"/><Relationship Id="rId22" Type="http://schemas.openxmlformats.org/officeDocument/2006/relationships/image" Target="../media/image116.png"/><Relationship Id="rId27" Type="http://schemas.openxmlformats.org/officeDocument/2006/relationships/image" Target="../media/image1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screen with colorful squares&#10;&#10;Description automatically generated">
            <a:extLst>
              <a:ext uri="{FF2B5EF4-FFF2-40B4-BE49-F238E27FC236}">
                <a16:creationId xmlns:a16="http://schemas.microsoft.com/office/drawing/2014/main" id="{7517EDE1-0C75-33B0-476C-AB060A23BB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0387"/>
          <a:stretch/>
        </p:blipFill>
        <p:spPr>
          <a:xfrm>
            <a:off x="0" y="6198770"/>
            <a:ext cx="12192000" cy="659230"/>
          </a:xfrm>
          <a:prstGeom prst="rect">
            <a:avLst/>
          </a:prstGeom>
        </p:spPr>
      </p:pic>
      <p:pic>
        <p:nvPicPr>
          <p:cNvPr id="7" name="Picture 6" descr="A colorful logo on a black background&#10;&#10;Description automatically generated">
            <a:extLst>
              <a:ext uri="{FF2B5EF4-FFF2-40B4-BE49-F238E27FC236}">
                <a16:creationId xmlns:a16="http://schemas.microsoft.com/office/drawing/2014/main" id="{82B7E0F2-BC93-35E4-C391-40E5B7EE8C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8075" y="1368003"/>
            <a:ext cx="3058765" cy="2388209"/>
          </a:xfrm>
          <a:prstGeom prst="rect">
            <a:avLst/>
          </a:prstGeom>
        </p:spPr>
      </p:pic>
      <p:sp>
        <p:nvSpPr>
          <p:cNvPr id="10" name="Google Shape;140;p26">
            <a:extLst>
              <a:ext uri="{FF2B5EF4-FFF2-40B4-BE49-F238E27FC236}">
                <a16:creationId xmlns:a16="http://schemas.microsoft.com/office/drawing/2014/main" id="{19F038B9-12E8-EDCE-6618-62C1B7FA4644}"/>
              </a:ext>
            </a:extLst>
          </p:cNvPr>
          <p:cNvSpPr txBox="1">
            <a:spLocks/>
          </p:cNvSpPr>
          <p:nvPr/>
        </p:nvSpPr>
        <p:spPr>
          <a:xfrm>
            <a:off x="6433505" y="1575556"/>
            <a:ext cx="3436800" cy="52159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SzPts val="1800"/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chemeClr val="dk2"/>
                </a:solidFill>
                <a:latin typeface="Arial"/>
                <a:cs typeface="Arial"/>
              </a:rPr>
              <a:t>WE DISRUPT CATEGORIES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EDDF35E-D3AD-E65C-848F-F39D2F67D1FA}"/>
              </a:ext>
            </a:extLst>
          </p:cNvPr>
          <p:cNvGrpSpPr/>
          <p:nvPr/>
        </p:nvGrpSpPr>
        <p:grpSpPr>
          <a:xfrm>
            <a:off x="5841741" y="1575557"/>
            <a:ext cx="536444" cy="521593"/>
            <a:chOff x="4513457" y="391652"/>
            <a:chExt cx="533835" cy="53383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228DF7-7101-863F-3D04-069A4C84D0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13457" y="391652"/>
              <a:ext cx="533835" cy="533835"/>
            </a:xfrm>
            <a:prstGeom prst="rect">
              <a:avLst/>
            </a:prstGeom>
            <a:solidFill>
              <a:srgbClr val="FDD204"/>
            </a:solidFill>
            <a:ln>
              <a:solidFill>
                <a:srgbClr val="FDD20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3" name="Google Shape;137;p26">
              <a:extLst>
                <a:ext uri="{FF2B5EF4-FFF2-40B4-BE49-F238E27FC236}">
                  <a16:creationId xmlns:a16="http://schemas.microsoft.com/office/drawing/2014/main" id="{567AEE95-CE1B-0A80-1B22-81122AEE367D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13457" y="401319"/>
              <a:ext cx="533835" cy="514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086E99F-0E6B-F978-9A53-7BBFA1B0EA5B}"/>
              </a:ext>
            </a:extLst>
          </p:cNvPr>
          <p:cNvGrpSpPr/>
          <p:nvPr/>
        </p:nvGrpSpPr>
        <p:grpSpPr>
          <a:xfrm>
            <a:off x="5841741" y="3014820"/>
            <a:ext cx="536444" cy="521592"/>
            <a:chOff x="6245990" y="528934"/>
            <a:chExt cx="533835" cy="53383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B0505C5-8BE2-883E-8879-F8A037F3B3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5990" y="528934"/>
              <a:ext cx="533835" cy="533835"/>
            </a:xfrm>
            <a:prstGeom prst="rect">
              <a:avLst/>
            </a:prstGeom>
            <a:solidFill>
              <a:srgbClr val="FDD204"/>
            </a:solidFill>
            <a:ln>
              <a:solidFill>
                <a:srgbClr val="FDD20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6" name="Google Shape;138;p26">
              <a:extLst>
                <a:ext uri="{FF2B5EF4-FFF2-40B4-BE49-F238E27FC236}">
                  <a16:creationId xmlns:a16="http://schemas.microsoft.com/office/drawing/2014/main" id="{B41C8999-8031-89E4-7D9C-266EDFA96100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245990" y="560246"/>
              <a:ext cx="533835" cy="471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7BB9BC7-17B2-842E-98FA-ABAB1DFF1A9F}"/>
              </a:ext>
            </a:extLst>
          </p:cNvPr>
          <p:cNvGrpSpPr/>
          <p:nvPr/>
        </p:nvGrpSpPr>
        <p:grpSpPr>
          <a:xfrm>
            <a:off x="5841741" y="2287080"/>
            <a:ext cx="536444" cy="521593"/>
            <a:chOff x="5441972" y="498011"/>
            <a:chExt cx="533835" cy="53383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9B877C4-0048-B426-B528-9E76CFAAA5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41972" y="498011"/>
              <a:ext cx="533835" cy="533835"/>
            </a:xfrm>
            <a:prstGeom prst="rect">
              <a:avLst/>
            </a:prstGeom>
            <a:solidFill>
              <a:srgbClr val="FDD204"/>
            </a:solidFill>
            <a:ln>
              <a:solidFill>
                <a:srgbClr val="FDD20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9" name="Google Shape;139;p26">
              <a:extLst>
                <a:ext uri="{FF2B5EF4-FFF2-40B4-BE49-F238E27FC236}">
                  <a16:creationId xmlns:a16="http://schemas.microsoft.com/office/drawing/2014/main" id="{FABE2D7D-C2CF-4153-26A5-8089173CE782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491024" y="575951"/>
              <a:ext cx="440466" cy="437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140;p26">
            <a:extLst>
              <a:ext uri="{FF2B5EF4-FFF2-40B4-BE49-F238E27FC236}">
                <a16:creationId xmlns:a16="http://schemas.microsoft.com/office/drawing/2014/main" id="{DA031C0A-DA55-9C24-4AD3-3174ED3E8D94}"/>
              </a:ext>
            </a:extLst>
          </p:cNvPr>
          <p:cNvSpPr txBox="1">
            <a:spLocks/>
          </p:cNvSpPr>
          <p:nvPr/>
        </p:nvSpPr>
        <p:spPr>
          <a:xfrm>
            <a:off x="6433505" y="2287079"/>
            <a:ext cx="3436800" cy="52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600" marR="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800" marR="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6000" marR="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200" marR="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400" marR="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600" marR="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800" marR="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dirty="0"/>
              <a:t>BY INNOVATING THE AISLE</a:t>
            </a:r>
          </a:p>
        </p:txBody>
      </p:sp>
      <p:sp>
        <p:nvSpPr>
          <p:cNvPr id="21" name="Google Shape;140;p26">
            <a:extLst>
              <a:ext uri="{FF2B5EF4-FFF2-40B4-BE49-F238E27FC236}">
                <a16:creationId xmlns:a16="http://schemas.microsoft.com/office/drawing/2014/main" id="{4D54E991-8CD4-242A-DC4C-3301961CD587}"/>
              </a:ext>
            </a:extLst>
          </p:cNvPr>
          <p:cNvSpPr txBox="1">
            <a:spLocks/>
          </p:cNvSpPr>
          <p:nvPr/>
        </p:nvSpPr>
        <p:spPr>
          <a:xfrm>
            <a:off x="6433505" y="3014820"/>
            <a:ext cx="3698280" cy="52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US" sz="1600" b="1" dirty="0"/>
              <a:t>AND DELIVERING GREAT SERVICE</a:t>
            </a:r>
          </a:p>
        </p:txBody>
      </p:sp>
      <p:sp>
        <p:nvSpPr>
          <p:cNvPr id="22" name="Google Shape;136;p26">
            <a:extLst>
              <a:ext uri="{FF2B5EF4-FFF2-40B4-BE49-F238E27FC236}">
                <a16:creationId xmlns:a16="http://schemas.microsoft.com/office/drawing/2014/main" id="{8E887123-FF46-D3B6-303B-4ECEF2E381C5}"/>
              </a:ext>
            </a:extLst>
          </p:cNvPr>
          <p:cNvSpPr txBox="1">
            <a:spLocks/>
          </p:cNvSpPr>
          <p:nvPr/>
        </p:nvSpPr>
        <p:spPr>
          <a:xfrm>
            <a:off x="415600" y="5038165"/>
            <a:ext cx="11360800" cy="116060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3600" b="1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Fastest Growing </a:t>
            </a:r>
            <a:r>
              <a:rPr lang="en-US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3600" b="1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Innovative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in the Celebration Aisle Today</a:t>
            </a:r>
          </a:p>
        </p:txBody>
      </p:sp>
    </p:spTree>
    <p:extLst>
      <p:ext uri="{BB962C8B-B14F-4D97-AF65-F5344CB8AC3E}">
        <p14:creationId xmlns:p14="http://schemas.microsoft.com/office/powerpoint/2010/main" val="1243734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9BB8D-5A1B-D593-5AAA-929BB7169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rectangle&#10;&#10;Description automatically generated">
            <a:extLst>
              <a:ext uri="{FF2B5EF4-FFF2-40B4-BE49-F238E27FC236}">
                <a16:creationId xmlns:a16="http://schemas.microsoft.com/office/drawing/2014/main" id="{1E24CE47-89F1-0B72-93FC-5F044B9E58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720"/>
          <a:stretch/>
        </p:blipFill>
        <p:spPr>
          <a:xfrm>
            <a:off x="842683" y="929057"/>
            <a:ext cx="3973169" cy="5159078"/>
          </a:xfrm>
          <a:prstGeom prst="rect">
            <a:avLst/>
          </a:prstGeom>
        </p:spPr>
      </p:pic>
      <p:pic>
        <p:nvPicPr>
          <p:cNvPr id="5" name="Picture 4" descr="A black background with colorful squares&#10;&#10;Description automatically generated">
            <a:extLst>
              <a:ext uri="{FF2B5EF4-FFF2-40B4-BE49-F238E27FC236}">
                <a16:creationId xmlns:a16="http://schemas.microsoft.com/office/drawing/2014/main" id="{4B6F9854-1719-3CC9-A95A-1B97C6C97A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49110"/>
            <a:ext cx="12192000" cy="1008890"/>
          </a:xfrm>
          <a:prstGeom prst="rect">
            <a:avLst/>
          </a:prstGeom>
        </p:spPr>
      </p:pic>
      <p:sp>
        <p:nvSpPr>
          <p:cNvPr id="7" name="Google Shape;147;p27">
            <a:extLst>
              <a:ext uri="{FF2B5EF4-FFF2-40B4-BE49-F238E27FC236}">
                <a16:creationId xmlns:a16="http://schemas.microsoft.com/office/drawing/2014/main" id="{3E0D8D60-6F2E-EF7D-C7D8-BDF3BF5B5E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85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b="1" dirty="0">
                <a:solidFill>
                  <a:srgbClr val="262262"/>
                </a:solidFill>
              </a:rPr>
              <a:t>JFL ENTERPRISES AT A GLANCE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EB01D7-B24C-7FFB-E4A5-1CF0AFB0EA1E}"/>
              </a:ext>
            </a:extLst>
          </p:cNvPr>
          <p:cNvSpPr txBox="1"/>
          <p:nvPr/>
        </p:nvSpPr>
        <p:spPr>
          <a:xfrm>
            <a:off x="934847" y="1086642"/>
            <a:ext cx="3290019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6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CAKE TOPPERS &amp; BALLOONS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6A96AC-740D-EECB-CF8B-8CD811EB7959}"/>
              </a:ext>
            </a:extLst>
          </p:cNvPr>
          <p:cNvSpPr txBox="1"/>
          <p:nvPr/>
        </p:nvSpPr>
        <p:spPr>
          <a:xfrm>
            <a:off x="934847" y="2689606"/>
            <a:ext cx="2044800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6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DIE-CAST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0CD030-C187-00D3-1069-9711266E8572}"/>
              </a:ext>
            </a:extLst>
          </p:cNvPr>
          <p:cNvSpPr txBox="1"/>
          <p:nvPr/>
        </p:nvSpPr>
        <p:spPr>
          <a:xfrm>
            <a:off x="934847" y="4292570"/>
            <a:ext cx="289043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6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FREEZE DRIED CANDY</a:t>
            </a:r>
          </a:p>
        </p:txBody>
      </p:sp>
      <p:pic>
        <p:nvPicPr>
          <p:cNvPr id="12" name="Picture 11" descr="A cake with candles on top&#10;&#10;Description automatically generated">
            <a:extLst>
              <a:ext uri="{FF2B5EF4-FFF2-40B4-BE49-F238E27FC236}">
                <a16:creationId xmlns:a16="http://schemas.microsoft.com/office/drawing/2014/main" id="{4B52F6B6-145F-61B5-C349-5D20055167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2914" y="1646647"/>
            <a:ext cx="877773" cy="833887"/>
          </a:xfrm>
          <a:prstGeom prst="rect">
            <a:avLst/>
          </a:prstGeom>
        </p:spPr>
      </p:pic>
      <p:pic>
        <p:nvPicPr>
          <p:cNvPr id="13" name="Picture 12" descr="A child holding a balloon&#10;&#10;Description automatically generated">
            <a:extLst>
              <a:ext uri="{FF2B5EF4-FFF2-40B4-BE49-F238E27FC236}">
                <a16:creationId xmlns:a16="http://schemas.microsoft.com/office/drawing/2014/main" id="{1F55397C-55F2-69C0-04FE-F2A76DC008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4045" y="1522992"/>
            <a:ext cx="855707" cy="924371"/>
          </a:xfrm>
          <a:prstGeom prst="rect">
            <a:avLst/>
          </a:prstGeom>
        </p:spPr>
      </p:pic>
      <p:sp>
        <p:nvSpPr>
          <p:cNvPr id="15" name="Google Shape;140;p26">
            <a:extLst>
              <a:ext uri="{FF2B5EF4-FFF2-40B4-BE49-F238E27FC236}">
                <a16:creationId xmlns:a16="http://schemas.microsoft.com/office/drawing/2014/main" id="{4F8410AF-F6B9-ACD3-847C-A61228737100}"/>
              </a:ext>
            </a:extLst>
          </p:cNvPr>
          <p:cNvSpPr txBox="1">
            <a:spLocks/>
          </p:cNvSpPr>
          <p:nvPr/>
        </p:nvSpPr>
        <p:spPr>
          <a:xfrm>
            <a:off x="5794913" y="3523544"/>
            <a:ext cx="4646560" cy="52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 defTabSz="1219170">
              <a:buClr>
                <a:srgbClr val="595959"/>
              </a:buClr>
              <a:buNone/>
            </a:pPr>
            <a:r>
              <a:rPr lang="en-US" b="1" kern="0" dirty="0">
                <a:solidFill>
                  <a:srgbClr val="292561"/>
                </a:solidFill>
              </a:rPr>
              <a:t>TRUSTED BY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689153-710B-5DD6-B2B7-38E866B29653}"/>
              </a:ext>
            </a:extLst>
          </p:cNvPr>
          <p:cNvSpPr txBox="1"/>
          <p:nvPr/>
        </p:nvSpPr>
        <p:spPr>
          <a:xfrm>
            <a:off x="5424420" y="964576"/>
            <a:ext cx="538547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 defTabSz="1219170">
              <a:spcAft>
                <a:spcPts val="24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Best-in-class retail partner across specialty, mass, party, and grocery</a:t>
            </a:r>
          </a:p>
          <a:p>
            <a:pPr marL="233363" indent="-233363" defTabSz="1219170">
              <a:spcAft>
                <a:spcPts val="24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Over 150 products in market, many patented, with millions of pieces sold</a:t>
            </a:r>
          </a:p>
          <a:p>
            <a:pPr marL="233363" indent="-233363" defTabSz="1219170">
              <a:spcAft>
                <a:spcPts val="24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2</a:t>
            </a:r>
            <a:r>
              <a:rPr lang="en-US" b="1" kern="0" baseline="3000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nd</a:t>
            </a:r>
            <a:r>
              <a:rPr lang="en-US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 Generation, Family Owned and Operated for over 30 years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C35E2A-D9C1-AD1F-DD28-8017B5729F5D}"/>
              </a:ext>
            </a:extLst>
          </p:cNvPr>
          <p:cNvSpPr txBox="1"/>
          <p:nvPr/>
        </p:nvSpPr>
        <p:spPr>
          <a:xfrm>
            <a:off x="2626492" y="1645422"/>
            <a:ext cx="2044800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300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Category leader, innovator, and the fastest growing brand US Food L52W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AA9B47-E9FE-E6C4-BE7F-B8ACE8D471D8}"/>
              </a:ext>
            </a:extLst>
          </p:cNvPr>
          <p:cNvSpPr txBox="1"/>
          <p:nvPr/>
        </p:nvSpPr>
        <p:spPr>
          <a:xfrm>
            <a:off x="2628978" y="4953833"/>
            <a:ext cx="2044800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300" kern="0" dirty="0">
                <a:solidFill>
                  <a:schemeClr val="bg1"/>
                </a:solidFill>
                <a:cs typeface="Arial"/>
              </a:rPr>
              <a:t>The best tasting, virally trending candy craze!</a:t>
            </a:r>
          </a:p>
        </p:txBody>
      </p:sp>
      <p:pic>
        <p:nvPicPr>
          <p:cNvPr id="6" name="Picture 5" descr="A group of toy cars&#10;&#10;Description automatically generated">
            <a:extLst>
              <a:ext uri="{FF2B5EF4-FFF2-40B4-BE49-F238E27FC236}">
                <a16:creationId xmlns:a16="http://schemas.microsoft.com/office/drawing/2014/main" id="{0463977A-B3B7-AA64-712E-D1BE07D3965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38" t="37936" r="24962" b="38234"/>
          <a:stretch/>
        </p:blipFill>
        <p:spPr>
          <a:xfrm>
            <a:off x="999896" y="3219995"/>
            <a:ext cx="1462588" cy="7012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43944C-2AD3-572D-ED88-7171785AA7BF}"/>
              </a:ext>
            </a:extLst>
          </p:cNvPr>
          <p:cNvSpPr txBox="1"/>
          <p:nvPr/>
        </p:nvSpPr>
        <p:spPr>
          <a:xfrm>
            <a:off x="2582515" y="3067419"/>
            <a:ext cx="2044800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333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Category leader in authentic, licensed replica 5” vehicles: Ford, GM, Porsche, and more</a:t>
            </a:r>
          </a:p>
        </p:txBody>
      </p:sp>
      <p:pic>
        <p:nvPicPr>
          <p:cNvPr id="3" name="Picture 2" descr="A group of logos of various brands&#10;&#10;Description automatically generated">
            <a:extLst>
              <a:ext uri="{FF2B5EF4-FFF2-40B4-BE49-F238E27FC236}">
                <a16:creationId xmlns:a16="http://schemas.microsoft.com/office/drawing/2014/main" id="{6EFC03B6-3C2D-6367-6A37-23B3E39929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0519" y="4048474"/>
            <a:ext cx="5133278" cy="2069248"/>
          </a:xfrm>
          <a:prstGeom prst="rect">
            <a:avLst/>
          </a:prstGeom>
        </p:spPr>
      </p:pic>
      <p:pic>
        <p:nvPicPr>
          <p:cNvPr id="19" name="Picture 18" descr="A bag of candy on a black background&#10;&#10;Description automatically generated">
            <a:extLst>
              <a:ext uri="{FF2B5EF4-FFF2-40B4-BE49-F238E27FC236}">
                <a16:creationId xmlns:a16="http://schemas.microsoft.com/office/drawing/2014/main" id="{18461DA9-5732-01C6-5994-6665BC33DDA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575" y="4665861"/>
            <a:ext cx="654760" cy="901221"/>
          </a:xfrm>
          <a:prstGeom prst="rect">
            <a:avLst/>
          </a:prstGeom>
        </p:spPr>
      </p:pic>
      <p:pic>
        <p:nvPicPr>
          <p:cNvPr id="21" name="Picture 20" descr="A blue bag of candy&#10;&#10;Description automatically generated">
            <a:extLst>
              <a:ext uri="{FF2B5EF4-FFF2-40B4-BE49-F238E27FC236}">
                <a16:creationId xmlns:a16="http://schemas.microsoft.com/office/drawing/2014/main" id="{C1D3F02F-A86F-09E8-0B60-D8CB2D7B4AB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4572" y="4668770"/>
            <a:ext cx="673453" cy="929744"/>
          </a:xfrm>
          <a:prstGeom prst="rect">
            <a:avLst/>
          </a:prstGeom>
        </p:spPr>
      </p:pic>
      <p:pic>
        <p:nvPicPr>
          <p:cNvPr id="11" name="Picture 10" descr="A bag of candy on a black background&#10;&#10;Description automatically generated">
            <a:extLst>
              <a:ext uri="{FF2B5EF4-FFF2-40B4-BE49-F238E27FC236}">
                <a16:creationId xmlns:a16="http://schemas.microsoft.com/office/drawing/2014/main" id="{3C85B238-AF03-D269-B69E-E0A6C90342A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5222" y="4883457"/>
            <a:ext cx="684674" cy="99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794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2B612C0-6804-896F-132D-5D9F70CE920F}"/>
              </a:ext>
            </a:extLst>
          </p:cNvPr>
          <p:cNvGrpSpPr/>
          <p:nvPr/>
        </p:nvGrpSpPr>
        <p:grpSpPr>
          <a:xfrm>
            <a:off x="50871" y="5294146"/>
            <a:ext cx="12114839" cy="1273563"/>
            <a:chOff x="79152" y="5294146"/>
            <a:chExt cx="12114839" cy="1273563"/>
          </a:xfrm>
        </p:grpSpPr>
        <p:pic>
          <p:nvPicPr>
            <p:cNvPr id="5" name="Picture 4" descr="A logo for a cake topper&#10;&#10;Description automatically generated">
              <a:extLst>
                <a:ext uri="{FF2B5EF4-FFF2-40B4-BE49-F238E27FC236}">
                  <a16:creationId xmlns:a16="http://schemas.microsoft.com/office/drawing/2014/main" id="{0D6314C4-414F-AD20-5529-4EACBF01D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9217" y="5378989"/>
              <a:ext cx="1188720" cy="1188720"/>
            </a:xfrm>
            <a:prstGeom prst="rect">
              <a:avLst/>
            </a:prstGeom>
          </p:spPr>
        </p:pic>
        <p:pic>
          <p:nvPicPr>
            <p:cNvPr id="7" name="Picture 6" descr="A blue text with flames&#10;&#10;Description automatically generated">
              <a:extLst>
                <a:ext uri="{FF2B5EF4-FFF2-40B4-BE49-F238E27FC236}">
                  <a16:creationId xmlns:a16="http://schemas.microsoft.com/office/drawing/2014/main" id="{F981020A-5A30-CE14-F884-5A41D5B25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35204" y="5378989"/>
              <a:ext cx="1188720" cy="1188720"/>
            </a:xfrm>
            <a:prstGeom prst="rect">
              <a:avLst/>
            </a:prstGeom>
          </p:spPr>
        </p:pic>
        <p:pic>
          <p:nvPicPr>
            <p:cNvPr id="8" name="Picture 7" descr="A logo of a company&#10;&#10;Description automatically generated">
              <a:extLst>
                <a:ext uri="{FF2B5EF4-FFF2-40B4-BE49-F238E27FC236}">
                  <a16:creationId xmlns:a16="http://schemas.microsoft.com/office/drawing/2014/main" id="{5979F6A8-2CC6-7C75-4DEB-55EC2EAEB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05271" y="5378989"/>
              <a:ext cx="1188720" cy="1188720"/>
            </a:xfrm>
            <a:prstGeom prst="rect">
              <a:avLst/>
            </a:prstGeom>
          </p:spPr>
        </p:pic>
        <p:pic>
          <p:nvPicPr>
            <p:cNvPr id="9" name="Picture 8" descr="A logo for a company&#10;&#10;Description automatically generated">
              <a:extLst>
                <a:ext uri="{FF2B5EF4-FFF2-40B4-BE49-F238E27FC236}">
                  <a16:creationId xmlns:a16="http://schemas.microsoft.com/office/drawing/2014/main" id="{B3B71999-B7BD-BA28-9503-3D16BB7AF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07178" y="5378989"/>
              <a:ext cx="1188720" cy="1188720"/>
            </a:xfrm>
            <a:prstGeom prst="rect">
              <a:avLst/>
            </a:prstGeom>
          </p:spPr>
        </p:pic>
        <p:pic>
          <p:nvPicPr>
            <p:cNvPr id="10" name="Picture 9" descr="A neon sign with colorful letters&#10;&#10;Description automatically generated">
              <a:extLst>
                <a:ext uri="{FF2B5EF4-FFF2-40B4-BE49-F238E27FC236}">
                  <a16:creationId xmlns:a16="http://schemas.microsoft.com/office/drawing/2014/main" id="{960D64B9-6301-4F94-5D15-2AB8FE10E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63230" y="5378989"/>
              <a:ext cx="1188720" cy="1188720"/>
            </a:xfrm>
            <a:prstGeom prst="rect">
              <a:avLst/>
            </a:prstGeom>
          </p:spPr>
        </p:pic>
        <p:pic>
          <p:nvPicPr>
            <p:cNvPr id="11" name="Picture 10" descr="A logo with text and flames&#10;&#10;Description automatically generated">
              <a:extLst>
                <a:ext uri="{FF2B5EF4-FFF2-40B4-BE49-F238E27FC236}">
                  <a16:creationId xmlns:a16="http://schemas.microsoft.com/office/drawing/2014/main" id="{66445E9C-2916-C753-8B12-8E8B872CB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152" y="5331854"/>
              <a:ext cx="1188720" cy="1188720"/>
            </a:xfrm>
            <a:prstGeom prst="rect">
              <a:avLst/>
            </a:prstGeom>
          </p:spPr>
        </p:pic>
        <p:pic>
          <p:nvPicPr>
            <p:cNvPr id="12" name="Picture 11" descr="A logo for a children's music store&#10;&#10;Description automatically generated">
              <a:extLst>
                <a:ext uri="{FF2B5EF4-FFF2-40B4-BE49-F238E27FC236}">
                  <a16:creationId xmlns:a16="http://schemas.microsoft.com/office/drawing/2014/main" id="{EAD84EF9-C7B9-51A0-5F01-4A42BBE0C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77243" y="5378989"/>
              <a:ext cx="1188720" cy="1188720"/>
            </a:xfrm>
            <a:prstGeom prst="rect">
              <a:avLst/>
            </a:prstGeom>
          </p:spPr>
        </p:pic>
        <p:pic>
          <p:nvPicPr>
            <p:cNvPr id="13" name="Picture 12" descr="A green and yellow text on a black background&#10;&#10;Description automatically generated">
              <a:extLst>
                <a:ext uri="{FF2B5EF4-FFF2-40B4-BE49-F238E27FC236}">
                  <a16:creationId xmlns:a16="http://schemas.microsoft.com/office/drawing/2014/main" id="{F26D42D3-D565-878D-6EE5-EB1F2481C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21191" y="5378989"/>
              <a:ext cx="1188720" cy="1188720"/>
            </a:xfrm>
            <a:prstGeom prst="rect">
              <a:avLst/>
            </a:prstGeom>
          </p:spPr>
        </p:pic>
        <p:pic>
          <p:nvPicPr>
            <p:cNvPr id="14" name="Picture 13" descr="A logo for a candy store&#10;&#10;Description automatically generated">
              <a:extLst>
                <a:ext uri="{FF2B5EF4-FFF2-40B4-BE49-F238E27FC236}">
                  <a16:creationId xmlns:a16="http://schemas.microsoft.com/office/drawing/2014/main" id="{C161C907-8E0E-F42C-780A-523FF8AAC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91256" y="5378989"/>
              <a:ext cx="1188720" cy="1188720"/>
            </a:xfrm>
            <a:prstGeom prst="rect">
              <a:avLst/>
            </a:prstGeom>
          </p:spPr>
        </p:pic>
        <p:pic>
          <p:nvPicPr>
            <p:cNvPr id="15" name="Picture 14" descr="A logo for a party&#10;&#10;Description automatically generated">
              <a:extLst>
                <a:ext uri="{FF2B5EF4-FFF2-40B4-BE49-F238E27FC236}">
                  <a16:creationId xmlns:a16="http://schemas.microsoft.com/office/drawing/2014/main" id="{ABD0AF5B-0532-6B2B-E7AD-BB6E6A96A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93165" y="5294146"/>
              <a:ext cx="1188720" cy="1188720"/>
            </a:xfrm>
            <a:prstGeom prst="rect">
              <a:avLst/>
            </a:prstGeom>
          </p:spPr>
        </p:pic>
      </p:grpSp>
      <p:pic>
        <p:nvPicPr>
          <p:cNvPr id="4" name="Picture 3" descr="A black background with colorful squares&#10;&#10;Description automatically generated">
            <a:extLst>
              <a:ext uri="{FF2B5EF4-FFF2-40B4-BE49-F238E27FC236}">
                <a16:creationId xmlns:a16="http://schemas.microsoft.com/office/drawing/2014/main" id="{DAD6B989-7F16-2456-F36B-7210472F10C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>
            <a:off x="485521" y="937670"/>
            <a:ext cx="4418143" cy="4418143"/>
          </a:xfrm>
          <a:custGeom>
            <a:avLst/>
            <a:gdLst/>
            <a:ahLst/>
            <a:cxnLst/>
            <a:rect l="l" t="t" r="r" b="b"/>
            <a:pathLst>
              <a:path w="6627214" h="6627214">
                <a:moveTo>
                  <a:pt x="0" y="0"/>
                </a:moveTo>
                <a:lnTo>
                  <a:pt x="6627214" y="0"/>
                </a:lnTo>
                <a:lnTo>
                  <a:pt x="6627214" y="6627214"/>
                </a:lnTo>
                <a:lnTo>
                  <a:pt x="0" y="6627214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1219170">
              <a:buClr>
                <a:srgbClr val="000000"/>
              </a:buClr>
            </a:pPr>
            <a:endParaRPr lang="en-US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1C3776-839A-EEC6-6EAA-5124A13634D2}"/>
              </a:ext>
            </a:extLst>
          </p:cNvPr>
          <p:cNvSpPr txBox="1"/>
          <p:nvPr/>
        </p:nvSpPr>
        <p:spPr>
          <a:xfrm>
            <a:off x="5862576" y="4688737"/>
            <a:ext cx="5479689" cy="37965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867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Innovation for Every Celebration</a:t>
            </a:r>
          </a:p>
        </p:txBody>
      </p:sp>
      <p:pic>
        <p:nvPicPr>
          <p:cNvPr id="6" name="Online Media 5" title="All Best Party Ever! Products">
            <a:hlinkClick r:id="" action="ppaction://media"/>
            <a:extLst>
              <a:ext uri="{FF2B5EF4-FFF2-40B4-BE49-F238E27FC236}">
                <a16:creationId xmlns:a16="http://schemas.microsoft.com/office/drawing/2014/main" id="{9298C1E5-C816-5B31-F473-2391965E9CF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5"/>
          <a:stretch>
            <a:fillRect/>
          </a:stretch>
        </p:blipFill>
        <p:spPr>
          <a:xfrm>
            <a:off x="5984919" y="1658471"/>
            <a:ext cx="5013877" cy="2832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1B54C-A067-82A1-A390-01AE475B7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6;p13">
            <a:extLst>
              <a:ext uri="{FF2B5EF4-FFF2-40B4-BE49-F238E27FC236}">
                <a16:creationId xmlns:a16="http://schemas.microsoft.com/office/drawing/2014/main" id="{D13FF341-F3F3-6AB7-4A2E-3BC9940C7EE9}"/>
              </a:ext>
            </a:extLst>
          </p:cNvPr>
          <p:cNvSpPr/>
          <p:nvPr/>
        </p:nvSpPr>
        <p:spPr>
          <a:xfrm>
            <a:off x="492023" y="5221607"/>
            <a:ext cx="11364000" cy="588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467" kern="0" dirty="0">
              <a:solidFill>
                <a:srgbClr val="2925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buClr>
                <a:srgbClr val="000000"/>
              </a:buClr>
            </a:pPr>
            <a:endParaRPr sz="1467" kern="0" dirty="0">
              <a:solidFill>
                <a:srgbClr val="2925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buClr>
                <a:srgbClr val="000000"/>
              </a:buClr>
            </a:pPr>
            <a:endParaRPr sz="1467" kern="0" dirty="0">
              <a:solidFill>
                <a:srgbClr val="2925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buClr>
                <a:srgbClr val="000000"/>
              </a:buClr>
            </a:pPr>
            <a:endParaRPr sz="1467" kern="0" dirty="0">
              <a:solidFill>
                <a:srgbClr val="2925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buClr>
                <a:srgbClr val="000000"/>
              </a:buClr>
            </a:pPr>
            <a:r>
              <a:rPr lang="en" sz="1467" kern="0" dirty="0">
                <a:solidFill>
                  <a:srgbClr val="292561"/>
                </a:solidFill>
                <a:latin typeface="Calibri"/>
                <a:ea typeface="Calibri"/>
                <a:cs typeface="Calibri"/>
                <a:sym typeface="Calibri"/>
              </a:rPr>
              <a:t>Just for Laughs continues explosive growth in both dollars (+83.5%) and units (+79.4%) in US Food L52W ending 07.15.23.  Best Party Ever is the #10 brand  and one of the fastest growing in dollars, units and store selling change.  JFL adds a unique candle positioning to your current offering!</a:t>
            </a:r>
            <a:endParaRPr sz="1467" kern="0" dirty="0">
              <a:solidFill>
                <a:srgbClr val="292561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</a:pPr>
            <a:endParaRPr sz="1467" kern="0" dirty="0">
              <a:solidFill>
                <a:srgbClr val="2925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buClr>
                <a:srgbClr val="000000"/>
              </a:buClr>
            </a:pPr>
            <a:endParaRPr sz="1467" kern="0" dirty="0">
              <a:solidFill>
                <a:srgbClr val="2925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buClr>
                <a:srgbClr val="000000"/>
              </a:buClr>
            </a:pPr>
            <a:endParaRPr sz="1467" kern="0" dirty="0">
              <a:solidFill>
                <a:srgbClr val="2925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buClr>
                <a:srgbClr val="000000"/>
              </a:buClr>
            </a:pPr>
            <a:endParaRPr sz="1467" kern="0" dirty="0">
              <a:solidFill>
                <a:srgbClr val="2925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 descr="A black background with colorful squares&#10;&#10;Description automatically generated">
            <a:extLst>
              <a:ext uri="{FF2B5EF4-FFF2-40B4-BE49-F238E27FC236}">
                <a16:creationId xmlns:a16="http://schemas.microsoft.com/office/drawing/2014/main" id="{FF4CADBF-E49B-A729-EFE5-418EF6960D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49110"/>
            <a:ext cx="12192000" cy="1008890"/>
          </a:xfrm>
          <a:prstGeom prst="rect">
            <a:avLst/>
          </a:prstGeom>
        </p:spPr>
      </p:pic>
      <p:sp>
        <p:nvSpPr>
          <p:cNvPr id="7" name="Google Shape;147;p27">
            <a:extLst>
              <a:ext uri="{FF2B5EF4-FFF2-40B4-BE49-F238E27FC236}">
                <a16:creationId xmlns:a16="http://schemas.microsoft.com/office/drawing/2014/main" id="{8D6E190B-6C73-8F1F-9F75-0764D80BE0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85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b="1" dirty="0">
                <a:solidFill>
                  <a:srgbClr val="262262"/>
                </a:solidFill>
              </a:rPr>
              <a:t>BIRTHDAY CANLDE CATEGORY PERFORMANCE</a:t>
            </a:r>
            <a:br>
              <a:rPr lang="en-US" sz="2400" b="1" dirty="0">
                <a:solidFill>
                  <a:srgbClr val="262262"/>
                </a:solidFill>
              </a:rPr>
            </a:br>
            <a:r>
              <a:rPr lang="en-US" sz="1800" b="1" dirty="0">
                <a:solidFill>
                  <a:srgbClr val="262262"/>
                </a:solidFill>
              </a:rPr>
              <a:t>Source: 52 Weeks Ending 07.15.23</a:t>
            </a:r>
          </a:p>
        </p:txBody>
      </p:sp>
      <p:pic>
        <p:nvPicPr>
          <p:cNvPr id="20" name="Google Shape;57;p13">
            <a:extLst>
              <a:ext uri="{FF2B5EF4-FFF2-40B4-BE49-F238E27FC236}">
                <a16:creationId xmlns:a16="http://schemas.microsoft.com/office/drawing/2014/main" id="{74E61477-6DE2-BF7B-B0B1-C34858E07159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7972" y="1045430"/>
            <a:ext cx="3491505" cy="4074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8;p13">
            <a:extLst>
              <a:ext uri="{FF2B5EF4-FFF2-40B4-BE49-F238E27FC236}">
                <a16:creationId xmlns:a16="http://schemas.microsoft.com/office/drawing/2014/main" id="{3EB95E3A-DE59-90B9-9B65-D94D4629D467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9174" y="1026213"/>
            <a:ext cx="7697649" cy="40986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779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7;p27">
            <a:extLst>
              <a:ext uri="{FF2B5EF4-FFF2-40B4-BE49-F238E27FC236}">
                <a16:creationId xmlns:a16="http://schemas.microsoft.com/office/drawing/2014/main" id="{AADB19DC-5081-083B-857D-9441A1B320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85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b="1" dirty="0">
                <a:solidFill>
                  <a:srgbClr val="262262"/>
                </a:solidFill>
              </a:rPr>
              <a:t>VALUE THAT BUILDS</a:t>
            </a:r>
            <a:br>
              <a:rPr lang="en-US" sz="2400" b="1" dirty="0">
                <a:solidFill>
                  <a:srgbClr val="262262"/>
                </a:solidFill>
              </a:rPr>
            </a:br>
            <a:r>
              <a:rPr lang="en-US" sz="1800" b="1" dirty="0">
                <a:solidFill>
                  <a:srgbClr val="262262"/>
                </a:solidFill>
              </a:rPr>
              <a:t>Best Party Ever! Penny Profit &amp; Margin Enhancement</a:t>
            </a:r>
          </a:p>
        </p:txBody>
      </p:sp>
      <p:pic>
        <p:nvPicPr>
          <p:cNvPr id="5" name="Picture 4" descr="A black background with colorful squares&#10;&#10;Description automatically generated">
            <a:extLst>
              <a:ext uri="{FF2B5EF4-FFF2-40B4-BE49-F238E27FC236}">
                <a16:creationId xmlns:a16="http://schemas.microsoft.com/office/drawing/2014/main" id="{8A704C06-BE8E-040D-FBDA-F6813B2BAD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49110"/>
            <a:ext cx="12192000" cy="1008890"/>
          </a:xfrm>
          <a:prstGeom prst="rect">
            <a:avLst/>
          </a:prstGeom>
        </p:spPr>
      </p:pic>
      <p:sp>
        <p:nvSpPr>
          <p:cNvPr id="14" name="Google Shape;290;p46">
            <a:extLst>
              <a:ext uri="{FF2B5EF4-FFF2-40B4-BE49-F238E27FC236}">
                <a16:creationId xmlns:a16="http://schemas.microsoft.com/office/drawing/2014/main" id="{40305F58-C005-2E65-A913-F1821C490BFE}"/>
              </a:ext>
            </a:extLst>
          </p:cNvPr>
          <p:cNvSpPr txBox="1">
            <a:spLocks/>
          </p:cNvSpPr>
          <p:nvPr/>
        </p:nvSpPr>
        <p:spPr>
          <a:xfrm>
            <a:off x="1709834" y="1518786"/>
            <a:ext cx="3029853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kern="0" dirty="0">
                <a:solidFill>
                  <a:srgbClr val="292561"/>
                </a:solidFill>
              </a:rPr>
              <a:t>TRADE CUSTOMERS UP</a:t>
            </a:r>
          </a:p>
          <a:p>
            <a:pPr marL="0" indent="0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1400" kern="0" dirty="0">
                <a:solidFill>
                  <a:srgbClr val="292561"/>
                </a:solidFill>
              </a:rPr>
              <a:t>Our toppers provide more value and profit per sale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53C069E-7169-C479-1191-B5AA1E99AEFB}"/>
              </a:ext>
            </a:extLst>
          </p:cNvPr>
          <p:cNvGraphicFramePr>
            <a:graphicFrameLocks noGrp="1"/>
          </p:cNvGraphicFramePr>
          <p:nvPr/>
        </p:nvGraphicFramePr>
        <p:xfrm>
          <a:off x="4543218" y="1540769"/>
          <a:ext cx="2258976" cy="1153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2992">
                  <a:extLst>
                    <a:ext uri="{9D8B030D-6E8A-4147-A177-3AD203B41FA5}">
                      <a16:colId xmlns:a16="http://schemas.microsoft.com/office/drawing/2014/main" val="1994811395"/>
                    </a:ext>
                  </a:extLst>
                </a:gridCol>
                <a:gridCol w="752992">
                  <a:extLst>
                    <a:ext uri="{9D8B030D-6E8A-4147-A177-3AD203B41FA5}">
                      <a16:colId xmlns:a16="http://schemas.microsoft.com/office/drawing/2014/main" val="2708512524"/>
                    </a:ext>
                  </a:extLst>
                </a:gridCol>
                <a:gridCol w="752992">
                  <a:extLst>
                    <a:ext uri="{9D8B030D-6E8A-4147-A177-3AD203B41FA5}">
                      <a16:colId xmlns:a16="http://schemas.microsoft.com/office/drawing/2014/main" val="2733408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solidFill>
                          <a:srgbClr val="29256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292561"/>
                          </a:solidFill>
                        </a:rPr>
                        <a:t>PRICE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292561"/>
                          </a:solidFill>
                        </a:rPr>
                        <a:t>PROFIT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794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rgbClr val="292561"/>
                          </a:solidFill>
                        </a:rPr>
                        <a:t>TRADITIONAL</a:t>
                      </a:r>
                      <a:r>
                        <a:rPr lang="en-US" sz="1050" dirty="0">
                          <a:solidFill>
                            <a:srgbClr val="292561"/>
                          </a:solidFill>
                        </a:rPr>
                        <a:t> CANDLE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292561"/>
                          </a:solidFill>
                        </a:rPr>
                        <a:t>$1.29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292561"/>
                          </a:solidFill>
                        </a:rPr>
                        <a:t>$0.58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9442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292561"/>
                          </a:solidFill>
                        </a:rPr>
                        <a:t>BPE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292561"/>
                          </a:solidFill>
                        </a:rPr>
                        <a:t>$6.99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292561"/>
                          </a:solidFill>
                        </a:rPr>
                        <a:t>$3.14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2667815"/>
                  </a:ext>
                </a:extLst>
              </a:tr>
            </a:tbl>
          </a:graphicData>
        </a:graphic>
      </p:graphicFrame>
      <p:sp>
        <p:nvSpPr>
          <p:cNvPr id="17" name="Google Shape;290;p46">
            <a:extLst>
              <a:ext uri="{FF2B5EF4-FFF2-40B4-BE49-F238E27FC236}">
                <a16:creationId xmlns:a16="http://schemas.microsoft.com/office/drawing/2014/main" id="{698BFD94-2A7E-1CB1-F1A8-A8A827927DD4}"/>
              </a:ext>
            </a:extLst>
          </p:cNvPr>
          <p:cNvSpPr txBox="1">
            <a:spLocks/>
          </p:cNvSpPr>
          <p:nvPr/>
        </p:nvSpPr>
        <p:spPr>
          <a:xfrm>
            <a:off x="1709834" y="3089174"/>
            <a:ext cx="301611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kern="0" dirty="0">
                <a:solidFill>
                  <a:srgbClr val="292561"/>
                </a:solidFill>
              </a:rPr>
              <a:t>WHY CHOOSE?</a:t>
            </a:r>
          </a:p>
          <a:p>
            <a:pPr marL="0" indent="0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1400" kern="0" dirty="0">
                <a:solidFill>
                  <a:srgbClr val="292561"/>
                </a:solidFill>
              </a:rPr>
              <a:t>Customers combine our toppers with traditional candles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2120615-68DD-0929-79EC-5088CEAE5D4D}"/>
              </a:ext>
            </a:extLst>
          </p:cNvPr>
          <p:cNvGraphicFramePr>
            <a:graphicFrameLocks noGrp="1"/>
          </p:cNvGraphicFramePr>
          <p:nvPr/>
        </p:nvGraphicFramePr>
        <p:xfrm>
          <a:off x="4543218" y="3502317"/>
          <a:ext cx="2258976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2992">
                  <a:extLst>
                    <a:ext uri="{9D8B030D-6E8A-4147-A177-3AD203B41FA5}">
                      <a16:colId xmlns:a16="http://schemas.microsoft.com/office/drawing/2014/main" val="1994811395"/>
                    </a:ext>
                  </a:extLst>
                </a:gridCol>
                <a:gridCol w="752992">
                  <a:extLst>
                    <a:ext uri="{9D8B030D-6E8A-4147-A177-3AD203B41FA5}">
                      <a16:colId xmlns:a16="http://schemas.microsoft.com/office/drawing/2014/main" val="2708512524"/>
                    </a:ext>
                  </a:extLst>
                </a:gridCol>
                <a:gridCol w="752992">
                  <a:extLst>
                    <a:ext uri="{9D8B030D-6E8A-4147-A177-3AD203B41FA5}">
                      <a16:colId xmlns:a16="http://schemas.microsoft.com/office/drawing/2014/main" val="2733408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292561"/>
                          </a:solidFill>
                        </a:rPr>
                        <a:t>BOTH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292561"/>
                          </a:solidFill>
                        </a:rPr>
                        <a:t>$8.28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292561"/>
                          </a:solidFill>
                        </a:rPr>
                        <a:t>$3.72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5585864"/>
                  </a:ext>
                </a:extLst>
              </a:tr>
            </a:tbl>
          </a:graphicData>
        </a:graphic>
      </p:graphicFrame>
      <p:pic>
        <p:nvPicPr>
          <p:cNvPr id="19" name="Picture 18" descr="A birthday candle in a package&#10;&#10;Description automatically generated">
            <a:extLst>
              <a:ext uri="{FF2B5EF4-FFF2-40B4-BE49-F238E27FC236}">
                <a16:creationId xmlns:a16="http://schemas.microsoft.com/office/drawing/2014/main" id="{F0D9B5E0-C7FF-E90F-BBD9-9383F38434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3968" y="1620054"/>
            <a:ext cx="471979" cy="920962"/>
          </a:xfrm>
          <a:prstGeom prst="rect">
            <a:avLst/>
          </a:prstGeom>
        </p:spPr>
      </p:pic>
      <p:sp>
        <p:nvSpPr>
          <p:cNvPr id="20" name="Google Shape;140;p26">
            <a:extLst>
              <a:ext uri="{FF2B5EF4-FFF2-40B4-BE49-F238E27FC236}">
                <a16:creationId xmlns:a16="http://schemas.microsoft.com/office/drawing/2014/main" id="{6074F52C-8892-5351-F9C8-5EC2C195B038}"/>
              </a:ext>
            </a:extLst>
          </p:cNvPr>
          <p:cNvSpPr txBox="1">
            <a:spLocks/>
          </p:cNvSpPr>
          <p:nvPr/>
        </p:nvSpPr>
        <p:spPr>
          <a:xfrm>
            <a:off x="7487012" y="1801123"/>
            <a:ext cx="582728" cy="52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 defTabSz="1219170">
              <a:buClr>
                <a:srgbClr val="595959"/>
              </a:buClr>
              <a:buNone/>
            </a:pPr>
            <a:r>
              <a:rPr lang="en-US" sz="2000" b="1" kern="0" dirty="0">
                <a:solidFill>
                  <a:srgbClr val="292561"/>
                </a:solidFill>
              </a:rPr>
              <a:t>vs</a:t>
            </a:r>
          </a:p>
        </p:txBody>
      </p:sp>
      <p:pic>
        <p:nvPicPr>
          <p:cNvPr id="21" name="Picture 20" descr="A colorful candle in a package&#10;&#10;Description automatically generated">
            <a:extLst>
              <a:ext uri="{FF2B5EF4-FFF2-40B4-BE49-F238E27FC236}">
                <a16:creationId xmlns:a16="http://schemas.microsoft.com/office/drawing/2014/main" id="{817B7FBD-D623-20D6-00E2-C4347049C4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0906" y="1572240"/>
            <a:ext cx="583120" cy="1008889"/>
          </a:xfrm>
          <a:prstGeom prst="rect">
            <a:avLst/>
          </a:prstGeom>
        </p:spPr>
      </p:pic>
      <p:pic>
        <p:nvPicPr>
          <p:cNvPr id="22" name="Picture 21" descr="A birthday candle in a package&#10;&#10;Description automatically generated">
            <a:extLst>
              <a:ext uri="{FF2B5EF4-FFF2-40B4-BE49-F238E27FC236}">
                <a16:creationId xmlns:a16="http://schemas.microsoft.com/office/drawing/2014/main" id="{08B3AE94-81A0-027C-D112-626F1D8712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2880" y="3215957"/>
            <a:ext cx="471979" cy="920962"/>
          </a:xfrm>
          <a:prstGeom prst="rect">
            <a:avLst/>
          </a:prstGeom>
        </p:spPr>
      </p:pic>
      <p:sp>
        <p:nvSpPr>
          <p:cNvPr id="23" name="Google Shape;140;p26">
            <a:extLst>
              <a:ext uri="{FF2B5EF4-FFF2-40B4-BE49-F238E27FC236}">
                <a16:creationId xmlns:a16="http://schemas.microsoft.com/office/drawing/2014/main" id="{1ABB2F75-9F93-30A3-6663-A36BC5EAB157}"/>
              </a:ext>
            </a:extLst>
          </p:cNvPr>
          <p:cNvSpPr txBox="1">
            <a:spLocks/>
          </p:cNvSpPr>
          <p:nvPr/>
        </p:nvSpPr>
        <p:spPr>
          <a:xfrm>
            <a:off x="7475924" y="3397026"/>
            <a:ext cx="582728" cy="52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 defTabSz="1219170">
              <a:buClr>
                <a:srgbClr val="595959"/>
              </a:buClr>
              <a:buNone/>
            </a:pPr>
            <a:r>
              <a:rPr lang="en-US" sz="3200" b="1" kern="0" dirty="0">
                <a:solidFill>
                  <a:srgbClr val="292561"/>
                </a:solidFill>
              </a:rPr>
              <a:t>+</a:t>
            </a:r>
          </a:p>
        </p:txBody>
      </p:sp>
      <p:pic>
        <p:nvPicPr>
          <p:cNvPr id="24" name="Picture 23" descr="A colorful candle in a package&#10;&#10;Description automatically generated">
            <a:extLst>
              <a:ext uri="{FF2B5EF4-FFF2-40B4-BE49-F238E27FC236}">
                <a16:creationId xmlns:a16="http://schemas.microsoft.com/office/drawing/2014/main" id="{567E0647-941A-4ABB-B257-29EF69A278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9818" y="3168143"/>
            <a:ext cx="583120" cy="1008889"/>
          </a:xfrm>
          <a:prstGeom prst="rect">
            <a:avLst/>
          </a:prstGeom>
        </p:spPr>
      </p:pic>
      <p:sp>
        <p:nvSpPr>
          <p:cNvPr id="25" name="Google Shape;290;p46">
            <a:extLst>
              <a:ext uri="{FF2B5EF4-FFF2-40B4-BE49-F238E27FC236}">
                <a16:creationId xmlns:a16="http://schemas.microsoft.com/office/drawing/2014/main" id="{842159DA-7A60-BA1B-F82F-3DB4CC0A62AC}"/>
              </a:ext>
            </a:extLst>
          </p:cNvPr>
          <p:cNvSpPr txBox="1">
            <a:spLocks/>
          </p:cNvSpPr>
          <p:nvPr/>
        </p:nvSpPr>
        <p:spPr>
          <a:xfrm>
            <a:off x="1653086" y="4725377"/>
            <a:ext cx="5137254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2800" b="1" kern="0" dirty="0">
                <a:solidFill>
                  <a:srgbClr val="292561"/>
                </a:solidFill>
              </a:rPr>
              <a:t>The icing on the cake?</a:t>
            </a:r>
            <a:endParaRPr lang="en-US" sz="3200" b="1" kern="0" dirty="0">
              <a:solidFill>
                <a:srgbClr val="292561"/>
              </a:solidFill>
            </a:endParaRPr>
          </a:p>
          <a:p>
            <a:pPr marL="0" indent="0" algn="ctr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3200" b="1" kern="0" dirty="0">
                <a:solidFill>
                  <a:srgbClr val="292561"/>
                </a:solidFill>
              </a:rPr>
              <a:t>5x</a:t>
            </a:r>
            <a:r>
              <a:rPr lang="en-US" sz="1867" b="1" kern="0" dirty="0">
                <a:solidFill>
                  <a:srgbClr val="292561"/>
                </a:solidFill>
              </a:rPr>
              <a:t> BASKET VALUE &amp; PROFIT</a:t>
            </a:r>
          </a:p>
        </p:txBody>
      </p:sp>
      <p:pic>
        <p:nvPicPr>
          <p:cNvPr id="3" name="Picture 2" descr="A cake with candles and a number on it&#10;&#10;Description automatically generated">
            <a:extLst>
              <a:ext uri="{FF2B5EF4-FFF2-40B4-BE49-F238E27FC236}">
                <a16:creationId xmlns:a16="http://schemas.microsoft.com/office/drawing/2014/main" id="{35DF105F-FF60-5839-BC35-9B27FE64CB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2613" y="4438979"/>
            <a:ext cx="2300415" cy="1410131"/>
          </a:xfrm>
          <a:prstGeom prst="rect">
            <a:avLst/>
          </a:prstGeom>
        </p:spPr>
      </p:pic>
      <p:pic>
        <p:nvPicPr>
          <p:cNvPr id="6" name="Picture 5" descr="A colorful candle in a package&#10;&#10;Description automatically generated">
            <a:extLst>
              <a:ext uri="{FF2B5EF4-FFF2-40B4-BE49-F238E27FC236}">
                <a16:creationId xmlns:a16="http://schemas.microsoft.com/office/drawing/2014/main" id="{5EC7DB6C-59F5-368B-8A38-DEC976145F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5804">
            <a:off x="9420954" y="1287092"/>
            <a:ext cx="543410" cy="816342"/>
          </a:xfrm>
          <a:prstGeom prst="rect">
            <a:avLst/>
          </a:prstGeom>
        </p:spPr>
      </p:pic>
      <p:pic>
        <p:nvPicPr>
          <p:cNvPr id="32" name="Picture 31" descr="A red shopping cart on a black background&#10;&#10;Description automatically generated">
            <a:extLst>
              <a:ext uri="{FF2B5EF4-FFF2-40B4-BE49-F238E27FC236}">
                <a16:creationId xmlns:a16="http://schemas.microsoft.com/office/drawing/2014/main" id="{F1F15A88-C249-FE56-480A-5C8DDE39F5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7389" y="1588046"/>
            <a:ext cx="1130851" cy="1130851"/>
          </a:xfrm>
          <a:prstGeom prst="rect">
            <a:avLst/>
          </a:prstGeom>
        </p:spPr>
      </p:pic>
      <p:pic>
        <p:nvPicPr>
          <p:cNvPr id="7" name="Picture 6" descr="A birthday candle in a package&#10;&#10;Description automatically generated">
            <a:extLst>
              <a:ext uri="{FF2B5EF4-FFF2-40B4-BE49-F238E27FC236}">
                <a16:creationId xmlns:a16="http://schemas.microsoft.com/office/drawing/2014/main" id="{FCA1F3C4-7B38-8F38-3998-580DE9EF55E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36425">
            <a:off x="9696460" y="2928173"/>
            <a:ext cx="392892" cy="766642"/>
          </a:xfrm>
          <a:prstGeom prst="rect">
            <a:avLst/>
          </a:prstGeom>
        </p:spPr>
      </p:pic>
      <p:pic>
        <p:nvPicPr>
          <p:cNvPr id="8" name="Picture 7" descr="A colorful candle in a package&#10;&#10;Description automatically generated">
            <a:extLst>
              <a:ext uri="{FF2B5EF4-FFF2-40B4-BE49-F238E27FC236}">
                <a16:creationId xmlns:a16="http://schemas.microsoft.com/office/drawing/2014/main" id="{F20043F0-D764-0423-5632-ACA45AD3896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79135">
            <a:off x="9238856" y="2905343"/>
            <a:ext cx="570317" cy="856763"/>
          </a:xfrm>
          <a:prstGeom prst="rect">
            <a:avLst/>
          </a:prstGeom>
        </p:spPr>
      </p:pic>
      <p:pic>
        <p:nvPicPr>
          <p:cNvPr id="42" name="Picture 41" descr="A red shopping cart on a black background&#10;&#10;Description automatically generated">
            <a:extLst>
              <a:ext uri="{FF2B5EF4-FFF2-40B4-BE49-F238E27FC236}">
                <a16:creationId xmlns:a16="http://schemas.microsoft.com/office/drawing/2014/main" id="{AF66A0CC-846F-23C1-0C98-F17124A1D5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7389" y="3239320"/>
            <a:ext cx="1130851" cy="1130851"/>
          </a:xfrm>
          <a:prstGeom prst="rect">
            <a:avLst/>
          </a:prstGeom>
        </p:spPr>
      </p:pic>
      <p:pic>
        <p:nvPicPr>
          <p:cNvPr id="10" name="Picture 9" descr="A blue arrow pointing to the left&#10;&#10;Description automatically generated">
            <a:extLst>
              <a:ext uri="{FF2B5EF4-FFF2-40B4-BE49-F238E27FC236}">
                <a16:creationId xmlns:a16="http://schemas.microsoft.com/office/drawing/2014/main" id="{BFEC543D-23A0-E845-39BB-6AF64E5774F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62079">
            <a:off x="8435074" y="2620218"/>
            <a:ext cx="909535" cy="702214"/>
          </a:xfrm>
          <a:prstGeom prst="rect">
            <a:avLst/>
          </a:prstGeom>
        </p:spPr>
      </p:pic>
      <p:pic>
        <p:nvPicPr>
          <p:cNvPr id="11" name="Picture 10" descr="A blue arrow pointing to the left&#10;&#10;Description automatically generated">
            <a:extLst>
              <a:ext uri="{FF2B5EF4-FFF2-40B4-BE49-F238E27FC236}">
                <a16:creationId xmlns:a16="http://schemas.microsoft.com/office/drawing/2014/main" id="{7A3AFB11-C0F7-7915-D5C1-433E3DE69D1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62079">
            <a:off x="8451183" y="1076122"/>
            <a:ext cx="909535" cy="70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9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photo of a store&#10;&#10;Description automatically generated with medium confidence">
            <a:extLst>
              <a:ext uri="{FF2B5EF4-FFF2-40B4-BE49-F238E27FC236}">
                <a16:creationId xmlns:a16="http://schemas.microsoft.com/office/drawing/2014/main" id="{47F69877-349D-C279-6B9C-6553EB5BF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715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3A7A7-A48A-536F-A40A-1A978E72A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colorful squares&#10;&#10;Description automatically generated">
            <a:extLst>
              <a:ext uri="{FF2B5EF4-FFF2-40B4-BE49-F238E27FC236}">
                <a16:creationId xmlns:a16="http://schemas.microsoft.com/office/drawing/2014/main" id="{42B635A1-E8C1-47F1-FF38-8881058A3A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49110"/>
            <a:ext cx="12192000" cy="1008890"/>
          </a:xfrm>
          <a:prstGeom prst="rect">
            <a:avLst/>
          </a:prstGeom>
        </p:spPr>
      </p:pic>
      <p:sp>
        <p:nvSpPr>
          <p:cNvPr id="7" name="Google Shape;147;p27">
            <a:extLst>
              <a:ext uri="{FF2B5EF4-FFF2-40B4-BE49-F238E27FC236}">
                <a16:creationId xmlns:a16="http://schemas.microsoft.com/office/drawing/2014/main" id="{C34BDB77-E9B1-8C88-F6E5-A9E8F80DFD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85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b="1" dirty="0">
                <a:solidFill>
                  <a:srgbClr val="262262"/>
                </a:solidFill>
              </a:rPr>
              <a:t>EVERY STORE, EVERY CELEBRATION</a:t>
            </a:r>
            <a:br>
              <a:rPr lang="en-US" sz="2400" b="1" dirty="0">
                <a:solidFill>
                  <a:srgbClr val="262262"/>
                </a:solidFill>
              </a:rPr>
            </a:br>
            <a:r>
              <a:rPr lang="en-US" sz="1800" b="1" dirty="0">
                <a:solidFill>
                  <a:srgbClr val="262262"/>
                </a:solidFill>
              </a:rPr>
              <a:t>Displays &amp; Programs Built for Your Stores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BA85123-317C-AF5E-D9EC-02357C387330}"/>
              </a:ext>
            </a:extLst>
          </p:cNvPr>
          <p:cNvGrpSpPr/>
          <p:nvPr/>
        </p:nvGrpSpPr>
        <p:grpSpPr>
          <a:xfrm>
            <a:off x="7885418" y="290744"/>
            <a:ext cx="3973169" cy="3192535"/>
            <a:chOff x="7495787" y="958081"/>
            <a:chExt cx="3973169" cy="3192535"/>
          </a:xfrm>
        </p:grpSpPr>
        <p:pic>
          <p:nvPicPr>
            <p:cNvPr id="6" name="Picture 5" descr="A blue and black rectangle&#10;&#10;Description automatically generated">
              <a:extLst>
                <a:ext uri="{FF2B5EF4-FFF2-40B4-BE49-F238E27FC236}">
                  <a16:creationId xmlns:a16="http://schemas.microsoft.com/office/drawing/2014/main" id="{0988B9FF-3A10-CA0A-F032-DC09EDCA38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72720"/>
            <a:stretch/>
          </p:blipFill>
          <p:spPr>
            <a:xfrm>
              <a:off x="7495787" y="958081"/>
              <a:ext cx="3973169" cy="3192535"/>
            </a:xfrm>
            <a:prstGeom prst="rect">
              <a:avLst/>
            </a:prstGeom>
          </p:spPr>
        </p:pic>
        <p:pic>
          <p:nvPicPr>
            <p:cNvPr id="12" name="Google Shape;165;p8" descr="A picture containing text, colorful&#10;&#10;Description automatically generated">
              <a:extLst>
                <a:ext uri="{FF2B5EF4-FFF2-40B4-BE49-F238E27FC236}">
                  <a16:creationId xmlns:a16="http://schemas.microsoft.com/office/drawing/2014/main" id="{ABB57483-1098-10D5-E20A-148753D9AEB7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67511" y="2001270"/>
              <a:ext cx="1172911" cy="12339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Google Shape;166;p8" descr="Text&#10;&#10;Description automatically generated">
              <a:extLst>
                <a:ext uri="{FF2B5EF4-FFF2-40B4-BE49-F238E27FC236}">
                  <a16:creationId xmlns:a16="http://schemas.microsoft.com/office/drawing/2014/main" id="{ABC714A2-0855-9E64-B652-8C337A454078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4709" y="2013103"/>
              <a:ext cx="863712" cy="121615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Google Shape;167;p8" descr="Text, calendar&#10;&#10;Description automatically generated">
              <a:extLst>
                <a:ext uri="{FF2B5EF4-FFF2-40B4-BE49-F238E27FC236}">
                  <a16:creationId xmlns:a16="http://schemas.microsoft.com/office/drawing/2014/main" id="{8F01E708-ECB5-E1D3-EAC8-7B4ACA886440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457817" y="2007186"/>
              <a:ext cx="923659" cy="12339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Google Shape;168;p8" descr="Calendar&#10;&#10;Description automatically generated">
              <a:extLst>
                <a:ext uri="{FF2B5EF4-FFF2-40B4-BE49-F238E27FC236}">
                  <a16:creationId xmlns:a16="http://schemas.microsoft.com/office/drawing/2014/main" id="{0B0ACA60-98C3-C84F-3BE5-FB422D029433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629512" y="1981358"/>
              <a:ext cx="839215" cy="124789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5A28C7-862C-0344-C905-61B3CBEBFF61}"/>
                </a:ext>
              </a:extLst>
            </p:cNvPr>
            <p:cNvSpPr txBox="1"/>
            <p:nvPr/>
          </p:nvSpPr>
          <p:spPr>
            <a:xfrm>
              <a:off x="7495787" y="1020325"/>
              <a:ext cx="397316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NO PEGS?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NO PROBLEM!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0E4C99D-3450-0827-EE48-16352C258F1E}"/>
                </a:ext>
              </a:extLst>
            </p:cNvPr>
            <p:cNvSpPr txBox="1"/>
            <p:nvPr/>
          </p:nvSpPr>
          <p:spPr>
            <a:xfrm>
              <a:off x="7583609" y="3557995"/>
              <a:ext cx="37975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Shelf Ready Packaging makes it easy to add best-sellers above or below in-line POGs</a:t>
              </a:r>
            </a:p>
          </p:txBody>
        </p:sp>
      </p:grpSp>
      <p:pic>
        <p:nvPicPr>
          <p:cNvPr id="22" name="Picture 21" descr="A display of birthday candles&#10;&#10;Description automatically generated">
            <a:extLst>
              <a:ext uri="{FF2B5EF4-FFF2-40B4-BE49-F238E27FC236}">
                <a16:creationId xmlns:a16="http://schemas.microsoft.com/office/drawing/2014/main" id="{747C6871-6971-C712-417A-BEFA44943E6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7257" y="1443342"/>
            <a:ext cx="1659579" cy="4279025"/>
          </a:xfrm>
          <a:prstGeom prst="rect">
            <a:avLst/>
          </a:prstGeom>
        </p:spPr>
      </p:pic>
      <p:pic>
        <p:nvPicPr>
          <p:cNvPr id="24" name="Picture 23" descr="A display of birthday candles&#10;&#10;Description automatically generated">
            <a:extLst>
              <a:ext uri="{FF2B5EF4-FFF2-40B4-BE49-F238E27FC236}">
                <a16:creationId xmlns:a16="http://schemas.microsoft.com/office/drawing/2014/main" id="{8B56DA15-B845-EEE8-6166-73DAE1B2825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382" y="1443343"/>
            <a:ext cx="1363114" cy="4279027"/>
          </a:xfrm>
          <a:prstGeom prst="rect">
            <a:avLst/>
          </a:prstGeom>
        </p:spPr>
      </p:pic>
      <p:pic>
        <p:nvPicPr>
          <p:cNvPr id="25" name="Google Shape;63;p14">
            <a:extLst>
              <a:ext uri="{FF2B5EF4-FFF2-40B4-BE49-F238E27FC236}">
                <a16:creationId xmlns:a16="http://schemas.microsoft.com/office/drawing/2014/main" id="{20355A77-1B98-8854-EE3E-65E620849640}"/>
              </a:ext>
            </a:extLst>
          </p:cNvPr>
          <p:cNvPicPr preferRelativeResize="0"/>
          <p:nvPr/>
        </p:nvPicPr>
        <p:blipFill>
          <a:blip r:embed="rId10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359" y="1647408"/>
            <a:ext cx="1659579" cy="147583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EBB7660-CA60-8C93-B931-6B73CC77259E}"/>
              </a:ext>
            </a:extLst>
          </p:cNvPr>
          <p:cNvSpPr txBox="1"/>
          <p:nvPr/>
        </p:nvSpPr>
        <p:spPr>
          <a:xfrm>
            <a:off x="3122257" y="5164293"/>
            <a:ext cx="42140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9256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Run a new display each quarter and establish your store as a destination for the best party ever!</a:t>
            </a:r>
          </a:p>
        </p:txBody>
      </p:sp>
      <p:pic>
        <p:nvPicPr>
          <p:cNvPr id="20" name="Google Shape;202;p12" descr="A picture containing text&#10;&#10;Description automatically generated">
            <a:extLst>
              <a:ext uri="{FF2B5EF4-FFF2-40B4-BE49-F238E27FC236}">
                <a16:creationId xmlns:a16="http://schemas.microsoft.com/office/drawing/2014/main" id="{6562D32D-4F7A-8F37-1E29-3D9B94D08529}"/>
              </a:ext>
            </a:extLst>
          </p:cNvPr>
          <p:cNvPicPr preferRelativeResize="0"/>
          <p:nvPr/>
        </p:nvPicPr>
        <p:blipFill rotWithShape="1">
          <a:blip r:embed="rId11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2257" y="3413138"/>
            <a:ext cx="4262073" cy="167459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05E6D55-541F-F689-7DF2-A180FAD821F9}"/>
              </a:ext>
            </a:extLst>
          </p:cNvPr>
          <p:cNvSpPr txBox="1"/>
          <p:nvPr/>
        </p:nvSpPr>
        <p:spPr>
          <a:xfrm>
            <a:off x="3206836" y="1583391"/>
            <a:ext cx="2187407" cy="152400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169863" marR="0" lvl="0" indent="-169863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29256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Racks</a:t>
            </a:r>
          </a:p>
          <a:p>
            <a:pPr marL="169863" marR="0" lvl="0" indent="-169863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29256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Floor Displays</a:t>
            </a:r>
          </a:p>
          <a:p>
            <a:pPr marL="169863" marR="0" lvl="0" indent="-169863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29256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Counter Displays</a:t>
            </a:r>
          </a:p>
          <a:p>
            <a:pPr marL="169863" marR="0" lvl="0" indent="-169863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29256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Open Stock</a:t>
            </a:r>
          </a:p>
        </p:txBody>
      </p:sp>
      <p:pic>
        <p:nvPicPr>
          <p:cNvPr id="3" name="Picture 2" descr="A shelf with food items on it&#10;&#10;Description automatically generated">
            <a:extLst>
              <a:ext uri="{FF2B5EF4-FFF2-40B4-BE49-F238E27FC236}">
                <a16:creationId xmlns:a16="http://schemas.microsoft.com/office/drawing/2014/main" id="{58996383-6DEE-0EAE-E354-B8BC9440852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5418" y="3582854"/>
            <a:ext cx="2153700" cy="27384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DBFE20-6451-26F3-6528-7DA92018FE2C}"/>
              </a:ext>
            </a:extLst>
          </p:cNvPr>
          <p:cNvSpPr txBox="1"/>
          <p:nvPr/>
        </p:nvSpPr>
        <p:spPr>
          <a:xfrm>
            <a:off x="10106758" y="4198326"/>
            <a:ext cx="2000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Opportunity for sales growth with promotional tie-in with cake, frosting,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etc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2797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1A294-3970-99FC-F967-B1BC02A11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E25D733A-7337-4A47-4B84-4DC258BD67A1}"/>
              </a:ext>
            </a:extLst>
          </p:cNvPr>
          <p:cNvGrpSpPr/>
          <p:nvPr/>
        </p:nvGrpSpPr>
        <p:grpSpPr>
          <a:xfrm>
            <a:off x="579037" y="1412000"/>
            <a:ext cx="5014700" cy="4560345"/>
            <a:chOff x="5334000" y="1148827"/>
            <a:chExt cx="5014700" cy="4560345"/>
          </a:xfrm>
        </p:grpSpPr>
        <p:pic>
          <p:nvPicPr>
            <p:cNvPr id="17" name="Picture 16" descr="A person sitting at a table with a cake and candles on it&#10;&#10;Description automatically generated">
              <a:extLst>
                <a:ext uri="{FF2B5EF4-FFF2-40B4-BE49-F238E27FC236}">
                  <a16:creationId xmlns:a16="http://schemas.microsoft.com/office/drawing/2014/main" id="{10456FBD-9D3F-3BB0-7B9A-9917508A4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69136" y="1148827"/>
              <a:ext cx="1641683" cy="1792421"/>
            </a:xfrm>
            <a:prstGeom prst="rect">
              <a:avLst/>
            </a:prstGeom>
          </p:spPr>
        </p:pic>
        <p:pic>
          <p:nvPicPr>
            <p:cNvPr id="15" name="Google Shape;335;p51">
              <a:extLst>
                <a:ext uri="{FF2B5EF4-FFF2-40B4-BE49-F238E27FC236}">
                  <a16:creationId xmlns:a16="http://schemas.microsoft.com/office/drawing/2014/main" id="{E27002E2-4493-A317-95DF-797BD1AD3442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3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85181" y="1148827"/>
              <a:ext cx="1863519" cy="19288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336;p51">
              <a:extLst>
                <a:ext uri="{FF2B5EF4-FFF2-40B4-BE49-F238E27FC236}">
                  <a16:creationId xmlns:a16="http://schemas.microsoft.com/office/drawing/2014/main" id="{C0D2DB55-244C-8FD0-7371-AA8F83512878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4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33160" y="2646205"/>
              <a:ext cx="2015540" cy="30629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333;p51">
              <a:extLst>
                <a:ext uri="{FF2B5EF4-FFF2-40B4-BE49-F238E27FC236}">
                  <a16:creationId xmlns:a16="http://schemas.microsoft.com/office/drawing/2014/main" id="{47D9FB3F-FEF0-A61C-7188-B6FB6475D58D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5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"/>
            <a:stretch/>
          </p:blipFill>
          <p:spPr>
            <a:xfrm>
              <a:off x="5334000" y="1148827"/>
              <a:ext cx="1982379" cy="260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338;p51">
              <a:extLst>
                <a:ext uri="{FF2B5EF4-FFF2-40B4-BE49-F238E27FC236}">
                  <a16:creationId xmlns:a16="http://schemas.microsoft.com/office/drawing/2014/main" id="{C99EA9F7-B1AF-8B99-8439-B0B241A7B83E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6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34000" y="3093054"/>
              <a:ext cx="1720082" cy="26161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332;p51">
              <a:extLst>
                <a:ext uri="{FF2B5EF4-FFF2-40B4-BE49-F238E27FC236}">
                  <a16:creationId xmlns:a16="http://schemas.microsoft.com/office/drawing/2014/main" id="{751F19FE-DC7C-FD5F-DCF5-C0FB4A245645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7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54082" y="2713369"/>
              <a:ext cx="1431099" cy="20869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337;p51">
              <a:extLst>
                <a:ext uri="{FF2B5EF4-FFF2-40B4-BE49-F238E27FC236}">
                  <a16:creationId xmlns:a16="http://schemas.microsoft.com/office/drawing/2014/main" id="{E1A269D4-0BA7-2CD5-AC20-8FB6B25FDDFE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8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54082" y="4481958"/>
              <a:ext cx="1641683" cy="122721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" name="Google Shape;340;p51">
            <a:extLst>
              <a:ext uri="{FF2B5EF4-FFF2-40B4-BE49-F238E27FC236}">
                <a16:creationId xmlns:a16="http://schemas.microsoft.com/office/drawing/2014/main" id="{34F17E00-822B-2C8F-9363-3BA7E043E5A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81131" y="5710615"/>
            <a:ext cx="2816554" cy="584461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290;p46">
            <a:extLst>
              <a:ext uri="{FF2B5EF4-FFF2-40B4-BE49-F238E27FC236}">
                <a16:creationId xmlns:a16="http://schemas.microsoft.com/office/drawing/2014/main" id="{9E756010-A928-30CD-9156-6C02F97301B4}"/>
              </a:ext>
            </a:extLst>
          </p:cNvPr>
          <p:cNvSpPr txBox="1">
            <a:spLocks/>
          </p:cNvSpPr>
          <p:nvPr/>
        </p:nvSpPr>
        <p:spPr>
          <a:xfrm>
            <a:off x="8661197" y="3369081"/>
            <a:ext cx="1558355" cy="71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1867" b="1" kern="0" dirty="0">
                <a:solidFill>
                  <a:srgbClr val="292561"/>
                </a:solidFill>
              </a:rPr>
              <a:t>2019</a:t>
            </a:r>
          </a:p>
          <a:p>
            <a:pPr marL="0" indent="0" algn="ctr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1200" b="1" kern="0" dirty="0">
                <a:solidFill>
                  <a:srgbClr val="292561"/>
                </a:solidFill>
              </a:rPr>
              <a:t>Party Popper! Cake Topper</a:t>
            </a:r>
          </a:p>
        </p:txBody>
      </p:sp>
      <p:pic>
        <p:nvPicPr>
          <p:cNvPr id="5" name="Picture 4" descr="A black background with colorful squares&#10;&#10;Description automatically generated">
            <a:extLst>
              <a:ext uri="{FF2B5EF4-FFF2-40B4-BE49-F238E27FC236}">
                <a16:creationId xmlns:a16="http://schemas.microsoft.com/office/drawing/2014/main" id="{76E5F9A9-DC91-A5AD-EABF-14535C2D332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49110"/>
            <a:ext cx="12192000" cy="1008890"/>
          </a:xfrm>
          <a:prstGeom prst="rect">
            <a:avLst/>
          </a:prstGeom>
        </p:spPr>
      </p:pic>
      <p:sp>
        <p:nvSpPr>
          <p:cNvPr id="7" name="Google Shape;147;p27">
            <a:extLst>
              <a:ext uri="{FF2B5EF4-FFF2-40B4-BE49-F238E27FC236}">
                <a16:creationId xmlns:a16="http://schemas.microsoft.com/office/drawing/2014/main" id="{603F3002-B7EE-8914-8998-0ADADCCEEF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85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b="1" dirty="0">
                <a:solidFill>
                  <a:srgbClr val="262262"/>
                </a:solidFill>
              </a:rPr>
              <a:t>INNOVATION THAT EXCITES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E1441BE-552A-F88E-5363-8FE5D3DDE845}"/>
              </a:ext>
            </a:extLst>
          </p:cNvPr>
          <p:cNvCxnSpPr/>
          <p:nvPr/>
        </p:nvCxnSpPr>
        <p:spPr>
          <a:xfrm>
            <a:off x="8674883" y="1458026"/>
            <a:ext cx="392309" cy="0"/>
          </a:xfrm>
          <a:prstGeom prst="straightConnector1">
            <a:avLst/>
          </a:prstGeom>
          <a:ln w="19050">
            <a:solidFill>
              <a:srgbClr val="2622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8CE9C7D-0CFE-CCAB-8AFE-ACEA2080AB22}"/>
              </a:ext>
            </a:extLst>
          </p:cNvPr>
          <p:cNvCxnSpPr/>
          <p:nvPr/>
        </p:nvCxnSpPr>
        <p:spPr>
          <a:xfrm>
            <a:off x="8674883" y="3547782"/>
            <a:ext cx="392309" cy="0"/>
          </a:xfrm>
          <a:prstGeom prst="straightConnector1">
            <a:avLst/>
          </a:prstGeom>
          <a:ln w="19050">
            <a:solidFill>
              <a:srgbClr val="2622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Google Shape;290;p46">
            <a:extLst>
              <a:ext uri="{FF2B5EF4-FFF2-40B4-BE49-F238E27FC236}">
                <a16:creationId xmlns:a16="http://schemas.microsoft.com/office/drawing/2014/main" id="{25C72F99-76EC-8F79-EC74-66C670C157B0}"/>
              </a:ext>
            </a:extLst>
          </p:cNvPr>
          <p:cNvSpPr txBox="1">
            <a:spLocks/>
          </p:cNvSpPr>
          <p:nvPr/>
        </p:nvSpPr>
        <p:spPr>
          <a:xfrm>
            <a:off x="6757754" y="4312305"/>
            <a:ext cx="1558355" cy="71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1867" b="1" kern="0" dirty="0">
                <a:solidFill>
                  <a:srgbClr val="292561"/>
                </a:solidFill>
              </a:rPr>
              <a:t>2015</a:t>
            </a:r>
          </a:p>
          <a:p>
            <a:pPr marL="0" indent="0" algn="ctr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1200" b="1" kern="0" dirty="0">
                <a:solidFill>
                  <a:srgbClr val="292561"/>
                </a:solidFill>
              </a:rPr>
              <a:t>Incredible Candle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FD3592C-D364-1426-6ABB-9A86F9374281}"/>
              </a:ext>
            </a:extLst>
          </p:cNvPr>
          <p:cNvCxnSpPr>
            <a:cxnSpLocks/>
          </p:cNvCxnSpPr>
          <p:nvPr/>
        </p:nvCxnSpPr>
        <p:spPr>
          <a:xfrm flipH="1">
            <a:off x="7969145" y="4592659"/>
            <a:ext cx="479485" cy="0"/>
          </a:xfrm>
          <a:prstGeom prst="straightConnector1">
            <a:avLst/>
          </a:prstGeom>
          <a:ln w="19050">
            <a:solidFill>
              <a:srgbClr val="2622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A blue and black rectangle&#10;&#10;Description automatically generated">
            <a:extLst>
              <a:ext uri="{FF2B5EF4-FFF2-40B4-BE49-F238E27FC236}">
                <a16:creationId xmlns:a16="http://schemas.microsoft.com/office/drawing/2014/main" id="{9321B024-85CC-1A9E-055F-0DCBE43ADB4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720"/>
          <a:stretch/>
        </p:blipFill>
        <p:spPr>
          <a:xfrm>
            <a:off x="8283388" y="775449"/>
            <a:ext cx="530388" cy="5314863"/>
          </a:xfrm>
          <a:prstGeom prst="upArrow">
            <a:avLst/>
          </a:prstGeom>
        </p:spPr>
      </p:pic>
      <p:pic>
        <p:nvPicPr>
          <p:cNvPr id="34" name="Picture 33" descr="A birthday candle holder with candles&#10;&#10;Description automatically generated">
            <a:extLst>
              <a:ext uri="{FF2B5EF4-FFF2-40B4-BE49-F238E27FC236}">
                <a16:creationId xmlns:a16="http://schemas.microsoft.com/office/drawing/2014/main" id="{AB255DCA-122A-F16E-5CE3-B65067F7D98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4595" y="4766531"/>
            <a:ext cx="1117152" cy="1117152"/>
          </a:xfrm>
          <a:prstGeom prst="rect">
            <a:avLst/>
          </a:prstGeom>
        </p:spPr>
      </p:pic>
      <p:pic>
        <p:nvPicPr>
          <p:cNvPr id="36" name="Picture 35" descr="A blue and white cake with candles in a package&#10;&#10;Description automatically generated">
            <a:extLst>
              <a:ext uri="{FF2B5EF4-FFF2-40B4-BE49-F238E27FC236}">
                <a16:creationId xmlns:a16="http://schemas.microsoft.com/office/drawing/2014/main" id="{51C0C2CC-498F-25E1-652D-2EE8D8682B3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07848" y="4091266"/>
            <a:ext cx="521238" cy="1109071"/>
          </a:xfrm>
          <a:prstGeom prst="rect">
            <a:avLst/>
          </a:prstGeom>
        </p:spPr>
      </p:pic>
      <p:sp>
        <p:nvSpPr>
          <p:cNvPr id="37" name="Google Shape;290;p46">
            <a:extLst>
              <a:ext uri="{FF2B5EF4-FFF2-40B4-BE49-F238E27FC236}">
                <a16:creationId xmlns:a16="http://schemas.microsoft.com/office/drawing/2014/main" id="{8A719794-3128-2F4A-6E74-BD0F3F82FFFC}"/>
              </a:ext>
            </a:extLst>
          </p:cNvPr>
          <p:cNvSpPr txBox="1">
            <a:spLocks/>
          </p:cNvSpPr>
          <p:nvPr/>
        </p:nvSpPr>
        <p:spPr>
          <a:xfrm>
            <a:off x="8694315" y="1107198"/>
            <a:ext cx="2069542" cy="71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1867" b="1" kern="0" dirty="0">
                <a:solidFill>
                  <a:srgbClr val="292561"/>
                </a:solidFill>
              </a:rPr>
              <a:t>NEW FOR 2024!</a:t>
            </a:r>
          </a:p>
          <a:p>
            <a:pPr marL="0" indent="0" algn="ctr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1200" b="1" kern="0" dirty="0">
                <a:solidFill>
                  <a:srgbClr val="292561"/>
                </a:solidFill>
              </a:rPr>
              <a:t>Sprinkle Fountain</a:t>
            </a:r>
          </a:p>
          <a:p>
            <a:pPr marL="0" indent="0" algn="ctr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1200" b="1" kern="0" dirty="0">
                <a:solidFill>
                  <a:srgbClr val="292561"/>
                </a:solidFill>
              </a:rPr>
              <a:t>Lazer Balloons</a:t>
            </a:r>
          </a:p>
          <a:p>
            <a:pPr marL="0" indent="0" algn="ctr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1200" b="1" kern="0" dirty="0">
                <a:solidFill>
                  <a:srgbClr val="292561"/>
                </a:solidFill>
              </a:rPr>
              <a:t>and more!</a:t>
            </a:r>
          </a:p>
        </p:txBody>
      </p:sp>
      <p:sp>
        <p:nvSpPr>
          <p:cNvPr id="39" name="Google Shape;290;p46">
            <a:extLst>
              <a:ext uri="{FF2B5EF4-FFF2-40B4-BE49-F238E27FC236}">
                <a16:creationId xmlns:a16="http://schemas.microsoft.com/office/drawing/2014/main" id="{5C562F4D-61BC-AF9C-7820-BBF4841FD59B}"/>
              </a:ext>
            </a:extLst>
          </p:cNvPr>
          <p:cNvSpPr txBox="1">
            <a:spLocks/>
          </p:cNvSpPr>
          <p:nvPr/>
        </p:nvSpPr>
        <p:spPr>
          <a:xfrm>
            <a:off x="6750045" y="2315697"/>
            <a:ext cx="1558355" cy="71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1867" b="1" kern="0" dirty="0">
                <a:solidFill>
                  <a:srgbClr val="292561"/>
                </a:solidFill>
              </a:rPr>
              <a:t>2023</a:t>
            </a:r>
          </a:p>
          <a:p>
            <a:pPr marL="0" indent="0" algn="ctr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1200" b="1" kern="0" dirty="0">
                <a:solidFill>
                  <a:srgbClr val="292561"/>
                </a:solidFill>
              </a:rPr>
              <a:t>Butterfly Surprise</a:t>
            </a:r>
          </a:p>
          <a:p>
            <a:pPr marL="0" indent="0" algn="ctr" defTabSz="1219170">
              <a:lnSpc>
                <a:spcPct val="100000"/>
              </a:lnSpc>
              <a:buClr>
                <a:srgbClr val="595959"/>
              </a:buClr>
              <a:buNone/>
            </a:pPr>
            <a:r>
              <a:rPr lang="en-US" sz="1200" b="1" kern="0" dirty="0">
                <a:solidFill>
                  <a:srgbClr val="292561"/>
                </a:solidFill>
              </a:rPr>
              <a:t>Tune-A-Loons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B5F2DE9-894C-079B-ED88-69AF10965B01}"/>
              </a:ext>
            </a:extLst>
          </p:cNvPr>
          <p:cNvCxnSpPr>
            <a:cxnSpLocks/>
          </p:cNvCxnSpPr>
          <p:nvPr/>
        </p:nvCxnSpPr>
        <p:spPr>
          <a:xfrm flipH="1">
            <a:off x="7961436" y="2502904"/>
            <a:ext cx="479485" cy="0"/>
          </a:xfrm>
          <a:prstGeom prst="straightConnector1">
            <a:avLst/>
          </a:prstGeom>
          <a:ln w="19050">
            <a:solidFill>
              <a:srgbClr val="2622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 descr="A person holding a birthday sign&#10;&#10;Description automatically generated">
            <a:extLst>
              <a:ext uri="{FF2B5EF4-FFF2-40B4-BE49-F238E27FC236}">
                <a16:creationId xmlns:a16="http://schemas.microsoft.com/office/drawing/2014/main" id="{3A9D9E56-04CC-B3CD-9BAE-A9D4020C6CC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045" y="3081358"/>
            <a:ext cx="657041" cy="657041"/>
          </a:xfrm>
          <a:prstGeom prst="rect">
            <a:avLst/>
          </a:prstGeom>
        </p:spPr>
      </p:pic>
      <p:pic>
        <p:nvPicPr>
          <p:cNvPr id="44" name="Picture 43" descr="A neon sign with balloons and text&#10;&#10;Description automatically generated">
            <a:extLst>
              <a:ext uri="{FF2B5EF4-FFF2-40B4-BE49-F238E27FC236}">
                <a16:creationId xmlns:a16="http://schemas.microsoft.com/office/drawing/2014/main" id="{0D0305C2-1728-E7B8-559E-4C37BDC2B5A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2609" y="2997943"/>
            <a:ext cx="804496" cy="804496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E76EFCD9-85AA-C0C3-498B-01F74161F31B}"/>
              </a:ext>
            </a:extLst>
          </p:cNvPr>
          <p:cNvSpPr txBox="1"/>
          <p:nvPr/>
        </p:nvSpPr>
        <p:spPr>
          <a:xfrm>
            <a:off x="528854" y="888780"/>
            <a:ext cx="518221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400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Our unique products make every celebration the Best Party Ever! for friends and family to share fun and happiness</a:t>
            </a:r>
          </a:p>
        </p:txBody>
      </p:sp>
    </p:spTree>
    <p:extLst>
      <p:ext uri="{BB962C8B-B14F-4D97-AF65-F5344CB8AC3E}">
        <p14:creationId xmlns:p14="http://schemas.microsoft.com/office/powerpoint/2010/main" val="3923070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35058-27FF-38EE-0216-6DEEE2167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blue and black rectangle&#10;&#10;Description automatically generated">
            <a:extLst>
              <a:ext uri="{FF2B5EF4-FFF2-40B4-BE49-F238E27FC236}">
                <a16:creationId xmlns:a16="http://schemas.microsoft.com/office/drawing/2014/main" id="{8BBE9EA0-44B2-3BFF-0003-726BAD492E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794"/>
          <a:stretch/>
        </p:blipFill>
        <p:spPr>
          <a:xfrm>
            <a:off x="1447800" y="779930"/>
            <a:ext cx="9296401" cy="5298141"/>
          </a:xfrm>
          <a:prstGeom prst="rect">
            <a:avLst/>
          </a:prstGeom>
        </p:spPr>
      </p:pic>
      <p:pic>
        <p:nvPicPr>
          <p:cNvPr id="5" name="Picture 4" descr="A black background with colorful squares&#10;&#10;Description automatically generated">
            <a:extLst>
              <a:ext uri="{FF2B5EF4-FFF2-40B4-BE49-F238E27FC236}">
                <a16:creationId xmlns:a16="http://schemas.microsoft.com/office/drawing/2014/main" id="{3CA01175-5ADA-9EEB-E8B9-6BEE528EF7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49110"/>
            <a:ext cx="12192000" cy="1008890"/>
          </a:xfrm>
          <a:prstGeom prst="rect">
            <a:avLst/>
          </a:prstGeom>
        </p:spPr>
      </p:pic>
      <p:sp>
        <p:nvSpPr>
          <p:cNvPr id="7" name="Google Shape;147;p27">
            <a:extLst>
              <a:ext uri="{FF2B5EF4-FFF2-40B4-BE49-F238E27FC236}">
                <a16:creationId xmlns:a16="http://schemas.microsoft.com/office/drawing/2014/main" id="{64BE0E67-2D0B-056A-3A51-67C5D1579F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85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b="1" dirty="0">
                <a:solidFill>
                  <a:srgbClr val="262262"/>
                </a:solidFill>
              </a:rPr>
              <a:t>SPECIALTY CELEBRATION CANDLE ANNUAL DISPLAY PROGRAM TIMING</a:t>
            </a:r>
            <a:endParaRPr lang="en-US" sz="1800" b="1" dirty="0">
              <a:solidFill>
                <a:srgbClr val="262262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88C53E-5332-CD06-AF89-D923FDA314C6}"/>
              </a:ext>
            </a:extLst>
          </p:cNvPr>
          <p:cNvSpPr/>
          <p:nvPr/>
        </p:nvSpPr>
        <p:spPr>
          <a:xfrm>
            <a:off x="1703293" y="936453"/>
            <a:ext cx="1749373" cy="15399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77620F-7C3F-FAF0-1263-0069EEA77192}"/>
              </a:ext>
            </a:extLst>
          </p:cNvPr>
          <p:cNvSpPr/>
          <p:nvPr/>
        </p:nvSpPr>
        <p:spPr>
          <a:xfrm>
            <a:off x="1703293" y="2659012"/>
            <a:ext cx="1749373" cy="15399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4FCCB7-EBB5-EB4F-347E-A11BF003783B}"/>
              </a:ext>
            </a:extLst>
          </p:cNvPr>
          <p:cNvSpPr/>
          <p:nvPr/>
        </p:nvSpPr>
        <p:spPr>
          <a:xfrm>
            <a:off x="1703293" y="4381571"/>
            <a:ext cx="1749373" cy="15399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FF221D-9154-5814-3BA7-536B030CC636}"/>
              </a:ext>
            </a:extLst>
          </p:cNvPr>
          <p:cNvSpPr/>
          <p:nvPr/>
        </p:nvSpPr>
        <p:spPr>
          <a:xfrm>
            <a:off x="4044157" y="936453"/>
            <a:ext cx="1749373" cy="15399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732009-E778-078D-8CC1-EAF3EF9A7980}"/>
              </a:ext>
            </a:extLst>
          </p:cNvPr>
          <p:cNvSpPr/>
          <p:nvPr/>
        </p:nvSpPr>
        <p:spPr>
          <a:xfrm>
            <a:off x="4044157" y="2659012"/>
            <a:ext cx="1749373" cy="15399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6AEC4B-4652-8DBD-6914-8EABA264BA32}"/>
              </a:ext>
            </a:extLst>
          </p:cNvPr>
          <p:cNvSpPr/>
          <p:nvPr/>
        </p:nvSpPr>
        <p:spPr>
          <a:xfrm>
            <a:off x="4044157" y="4381571"/>
            <a:ext cx="1749373" cy="15399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E58612-3278-9B54-B3E9-55088A15B1E9}"/>
              </a:ext>
            </a:extLst>
          </p:cNvPr>
          <p:cNvSpPr/>
          <p:nvPr/>
        </p:nvSpPr>
        <p:spPr>
          <a:xfrm>
            <a:off x="6385021" y="936453"/>
            <a:ext cx="1749373" cy="15399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92C961-A812-8360-DA40-51BA57184DF9}"/>
              </a:ext>
            </a:extLst>
          </p:cNvPr>
          <p:cNvSpPr/>
          <p:nvPr/>
        </p:nvSpPr>
        <p:spPr>
          <a:xfrm>
            <a:off x="6385021" y="2659012"/>
            <a:ext cx="1749373" cy="15399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ABABA7-C605-E9B0-E493-7F9697C8B3BF}"/>
              </a:ext>
            </a:extLst>
          </p:cNvPr>
          <p:cNvSpPr/>
          <p:nvPr/>
        </p:nvSpPr>
        <p:spPr>
          <a:xfrm>
            <a:off x="6385021" y="4381571"/>
            <a:ext cx="1749373" cy="15399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BEBEC3-ACEB-3D07-4CEB-FAC349539F2E}"/>
              </a:ext>
            </a:extLst>
          </p:cNvPr>
          <p:cNvSpPr/>
          <p:nvPr/>
        </p:nvSpPr>
        <p:spPr>
          <a:xfrm>
            <a:off x="8725885" y="936453"/>
            <a:ext cx="1749373" cy="15399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0D50-A246-83D7-4C42-D5A82834C773}"/>
              </a:ext>
            </a:extLst>
          </p:cNvPr>
          <p:cNvSpPr/>
          <p:nvPr/>
        </p:nvSpPr>
        <p:spPr>
          <a:xfrm>
            <a:off x="8725885" y="2659012"/>
            <a:ext cx="1749373" cy="15399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D0D6E4-09BF-D2EA-D72F-706275E35E1F}"/>
              </a:ext>
            </a:extLst>
          </p:cNvPr>
          <p:cNvSpPr/>
          <p:nvPr/>
        </p:nvSpPr>
        <p:spPr>
          <a:xfrm>
            <a:off x="8725885" y="4381571"/>
            <a:ext cx="1749373" cy="15399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9A01E2-9F89-B708-8D3D-A9C562525E5C}"/>
              </a:ext>
            </a:extLst>
          </p:cNvPr>
          <p:cNvSpPr txBox="1"/>
          <p:nvPr/>
        </p:nvSpPr>
        <p:spPr>
          <a:xfrm>
            <a:off x="1703293" y="931370"/>
            <a:ext cx="174937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200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JANUARY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F26460-7124-9C7F-C7EB-BE3F6FFB1A9A}"/>
              </a:ext>
            </a:extLst>
          </p:cNvPr>
          <p:cNvSpPr txBox="1"/>
          <p:nvPr/>
        </p:nvSpPr>
        <p:spPr>
          <a:xfrm>
            <a:off x="4044157" y="931370"/>
            <a:ext cx="174937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200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FEBRUARY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2285DF-1D67-7B20-5EAB-ADC8048E286F}"/>
              </a:ext>
            </a:extLst>
          </p:cNvPr>
          <p:cNvSpPr txBox="1"/>
          <p:nvPr/>
        </p:nvSpPr>
        <p:spPr>
          <a:xfrm>
            <a:off x="6385020" y="931370"/>
            <a:ext cx="174937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200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MARCH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1059E2-A5BF-6E74-1120-8E871AF466C9}"/>
              </a:ext>
            </a:extLst>
          </p:cNvPr>
          <p:cNvSpPr txBox="1"/>
          <p:nvPr/>
        </p:nvSpPr>
        <p:spPr>
          <a:xfrm>
            <a:off x="8707506" y="931370"/>
            <a:ext cx="174937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200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APRIL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7A72BD-1D2A-2FE4-5308-8545B438B257}"/>
              </a:ext>
            </a:extLst>
          </p:cNvPr>
          <p:cNvSpPr txBox="1"/>
          <p:nvPr/>
        </p:nvSpPr>
        <p:spPr>
          <a:xfrm>
            <a:off x="1703293" y="2656470"/>
            <a:ext cx="174937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200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MAY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292F6A-9BD1-7265-333D-60C8678D5804}"/>
              </a:ext>
            </a:extLst>
          </p:cNvPr>
          <p:cNvSpPr txBox="1"/>
          <p:nvPr/>
        </p:nvSpPr>
        <p:spPr>
          <a:xfrm>
            <a:off x="4044157" y="2656470"/>
            <a:ext cx="174937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200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JUNE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6F6B1E-F486-00A0-6134-6D48A1079F77}"/>
              </a:ext>
            </a:extLst>
          </p:cNvPr>
          <p:cNvSpPr txBox="1"/>
          <p:nvPr/>
        </p:nvSpPr>
        <p:spPr>
          <a:xfrm>
            <a:off x="6385020" y="2656470"/>
            <a:ext cx="174937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200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JULY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78F5A6-8980-8DD6-2EB6-0290A27C7263}"/>
              </a:ext>
            </a:extLst>
          </p:cNvPr>
          <p:cNvSpPr txBox="1"/>
          <p:nvPr/>
        </p:nvSpPr>
        <p:spPr>
          <a:xfrm>
            <a:off x="8707506" y="2656470"/>
            <a:ext cx="174937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200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AUGUST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AADC10-03FC-FD5D-7BDF-4AD4A7667513}"/>
              </a:ext>
            </a:extLst>
          </p:cNvPr>
          <p:cNvSpPr txBox="1"/>
          <p:nvPr/>
        </p:nvSpPr>
        <p:spPr>
          <a:xfrm>
            <a:off x="1703293" y="4381570"/>
            <a:ext cx="174937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200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SEPTEMBER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3DE65C-8A42-0AE2-AA07-0DD71511F53C}"/>
              </a:ext>
            </a:extLst>
          </p:cNvPr>
          <p:cNvSpPr txBox="1"/>
          <p:nvPr/>
        </p:nvSpPr>
        <p:spPr>
          <a:xfrm>
            <a:off x="4044157" y="4381570"/>
            <a:ext cx="174937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200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OCTOBER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BA93F6-3BE8-6332-78F8-33002CF4DC01}"/>
              </a:ext>
            </a:extLst>
          </p:cNvPr>
          <p:cNvSpPr txBox="1"/>
          <p:nvPr/>
        </p:nvSpPr>
        <p:spPr>
          <a:xfrm>
            <a:off x="6385020" y="4381570"/>
            <a:ext cx="174937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200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NOVEMBER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671D0B1-575F-507D-4EC5-8F73626304FE}"/>
              </a:ext>
            </a:extLst>
          </p:cNvPr>
          <p:cNvSpPr txBox="1"/>
          <p:nvPr/>
        </p:nvSpPr>
        <p:spPr>
          <a:xfrm>
            <a:off x="8707506" y="4381570"/>
            <a:ext cx="174937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200" b="1" kern="0" dirty="0">
                <a:solidFill>
                  <a:srgbClr val="292561"/>
                </a:solidFill>
                <a:latin typeface="Arial"/>
                <a:cs typeface="Arial"/>
                <a:sym typeface="Arial"/>
              </a:rPr>
              <a:t>DECEMBER</a:t>
            </a:r>
          </a:p>
        </p:txBody>
      </p:sp>
      <p:pic>
        <p:nvPicPr>
          <p:cNvPr id="30" name="Picture 29" descr="A colorful candle in a package&#10;&#10;Description automatically generated">
            <a:extLst>
              <a:ext uri="{FF2B5EF4-FFF2-40B4-BE49-F238E27FC236}">
                <a16:creationId xmlns:a16="http://schemas.microsoft.com/office/drawing/2014/main" id="{30F04A63-937D-413D-DDE6-1E61E386DB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1154" y="1182541"/>
            <a:ext cx="1172823" cy="1172823"/>
          </a:xfrm>
          <a:prstGeom prst="rect">
            <a:avLst/>
          </a:prstGeom>
        </p:spPr>
      </p:pic>
      <p:pic>
        <p:nvPicPr>
          <p:cNvPr id="33" name="Picture 32" descr="A box of a cake&#10;&#10;Description automatically generated">
            <a:extLst>
              <a:ext uri="{FF2B5EF4-FFF2-40B4-BE49-F238E27FC236}">
                <a16:creationId xmlns:a16="http://schemas.microsoft.com/office/drawing/2014/main" id="{0C5D0E63-38A6-E0AC-4D0A-CB63427C31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3304" y="1095017"/>
            <a:ext cx="1385369" cy="1385369"/>
          </a:xfrm>
          <a:prstGeom prst="rect">
            <a:avLst/>
          </a:prstGeom>
        </p:spPr>
      </p:pic>
      <p:pic>
        <p:nvPicPr>
          <p:cNvPr id="34" name="Picture 33" descr="A box of a cake&#10;&#10;Description automatically generated">
            <a:extLst>
              <a:ext uri="{FF2B5EF4-FFF2-40B4-BE49-F238E27FC236}">
                <a16:creationId xmlns:a16="http://schemas.microsoft.com/office/drawing/2014/main" id="{6FDF56D0-A827-B495-04F1-62F4D25AD6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5908" y="2947579"/>
            <a:ext cx="1122591" cy="1122591"/>
          </a:xfrm>
          <a:prstGeom prst="rect">
            <a:avLst/>
          </a:prstGeom>
        </p:spPr>
      </p:pic>
      <p:pic>
        <p:nvPicPr>
          <p:cNvPr id="35" name="Picture 34" descr="A blue and white cake with candles in a package&#10;&#10;Description automatically generated">
            <a:extLst>
              <a:ext uri="{FF2B5EF4-FFF2-40B4-BE49-F238E27FC236}">
                <a16:creationId xmlns:a16="http://schemas.microsoft.com/office/drawing/2014/main" id="{ED7D9A8F-42E3-04F9-4ADF-6D31819CAFE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9994" y="4652714"/>
            <a:ext cx="593803" cy="1263472"/>
          </a:xfrm>
          <a:prstGeom prst="rect">
            <a:avLst/>
          </a:prstGeom>
        </p:spPr>
      </p:pic>
      <p:pic>
        <p:nvPicPr>
          <p:cNvPr id="38" name="Picture 37" descr="A package of party popper&#10;&#10;Description automatically generated">
            <a:extLst>
              <a:ext uri="{FF2B5EF4-FFF2-40B4-BE49-F238E27FC236}">
                <a16:creationId xmlns:a16="http://schemas.microsoft.com/office/drawing/2014/main" id="{8173BC55-AB17-265D-06B7-F503CFBA97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5903" y="1207967"/>
            <a:ext cx="1179181" cy="1179181"/>
          </a:xfrm>
          <a:prstGeom prst="rect">
            <a:avLst/>
          </a:prstGeom>
        </p:spPr>
      </p:pic>
      <p:pic>
        <p:nvPicPr>
          <p:cNvPr id="39" name="Picture 38" descr="A package of party popper&#10;&#10;Description automatically generated">
            <a:extLst>
              <a:ext uri="{FF2B5EF4-FFF2-40B4-BE49-F238E27FC236}">
                <a16:creationId xmlns:a16="http://schemas.microsoft.com/office/drawing/2014/main" id="{9B7F6777-4282-323E-0E47-1518166AC0E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1846" y="2996673"/>
            <a:ext cx="998216" cy="998216"/>
          </a:xfrm>
          <a:prstGeom prst="rect">
            <a:avLst/>
          </a:prstGeom>
        </p:spPr>
      </p:pic>
      <p:pic>
        <p:nvPicPr>
          <p:cNvPr id="40" name="Picture 39" descr="A package of party popper&#10;&#10;Description automatically generated">
            <a:extLst>
              <a:ext uri="{FF2B5EF4-FFF2-40B4-BE49-F238E27FC236}">
                <a16:creationId xmlns:a16="http://schemas.microsoft.com/office/drawing/2014/main" id="{7F1BCF87-71D4-45DD-0444-F87135988B6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3204" y="2920500"/>
            <a:ext cx="1179181" cy="1179181"/>
          </a:xfrm>
          <a:prstGeom prst="rect">
            <a:avLst/>
          </a:prstGeom>
        </p:spPr>
      </p:pic>
      <p:pic>
        <p:nvPicPr>
          <p:cNvPr id="42" name="Picture 41" descr="A package of confetti poppers&#10;&#10;Description automatically generated">
            <a:extLst>
              <a:ext uri="{FF2B5EF4-FFF2-40B4-BE49-F238E27FC236}">
                <a16:creationId xmlns:a16="http://schemas.microsoft.com/office/drawing/2014/main" id="{8E59B1FB-3F3D-29A8-4446-25B652E8A81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1916" y="1231904"/>
            <a:ext cx="1130100" cy="1130100"/>
          </a:xfrm>
          <a:prstGeom prst="rect">
            <a:avLst/>
          </a:prstGeom>
        </p:spPr>
      </p:pic>
      <p:pic>
        <p:nvPicPr>
          <p:cNvPr id="43" name="Picture 42" descr="A package of confetti poppers&#10;&#10;Description automatically generated">
            <a:extLst>
              <a:ext uri="{FF2B5EF4-FFF2-40B4-BE49-F238E27FC236}">
                <a16:creationId xmlns:a16="http://schemas.microsoft.com/office/drawing/2014/main" id="{25E81F9F-EC7E-DB3B-350D-90446BF3CFC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5995" y="3034613"/>
            <a:ext cx="948525" cy="948525"/>
          </a:xfrm>
          <a:prstGeom prst="rect">
            <a:avLst/>
          </a:prstGeom>
        </p:spPr>
      </p:pic>
      <p:pic>
        <p:nvPicPr>
          <p:cNvPr id="44" name="Picture 43" descr="A package of confetti poppers&#10;&#10;Description automatically generated">
            <a:extLst>
              <a:ext uri="{FF2B5EF4-FFF2-40B4-BE49-F238E27FC236}">
                <a16:creationId xmlns:a16="http://schemas.microsoft.com/office/drawing/2014/main" id="{7D947345-E814-041C-D5DA-28A1E931F7A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1807" y="2969582"/>
            <a:ext cx="1130100" cy="1130100"/>
          </a:xfrm>
          <a:prstGeom prst="rect">
            <a:avLst/>
          </a:prstGeom>
        </p:spPr>
      </p:pic>
      <p:pic>
        <p:nvPicPr>
          <p:cNvPr id="46" name="Picture 45" descr="A box of cash stash cake&#10;&#10;Description automatically generated">
            <a:extLst>
              <a:ext uri="{FF2B5EF4-FFF2-40B4-BE49-F238E27FC236}">
                <a16:creationId xmlns:a16="http://schemas.microsoft.com/office/drawing/2014/main" id="{CDFDAA54-066C-FFB0-8E01-6AF40D5E5F1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6689" y="2928603"/>
            <a:ext cx="1286033" cy="1286033"/>
          </a:xfrm>
          <a:prstGeom prst="rect">
            <a:avLst/>
          </a:prstGeom>
        </p:spPr>
      </p:pic>
      <p:pic>
        <p:nvPicPr>
          <p:cNvPr id="47" name="Picture 46" descr="A box of cash stash cake&#10;&#10;Description automatically generated">
            <a:extLst>
              <a:ext uri="{FF2B5EF4-FFF2-40B4-BE49-F238E27FC236}">
                <a16:creationId xmlns:a16="http://schemas.microsoft.com/office/drawing/2014/main" id="{409C167E-C803-27CE-1FC1-61F66316CE0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9175" y="2937426"/>
            <a:ext cx="1286033" cy="1286033"/>
          </a:xfrm>
          <a:prstGeom prst="rect">
            <a:avLst/>
          </a:prstGeom>
        </p:spPr>
      </p:pic>
      <p:pic>
        <p:nvPicPr>
          <p:cNvPr id="48" name="Picture 47" descr="A colorful candle in a package&#10;&#10;Description automatically generated">
            <a:extLst>
              <a:ext uri="{FF2B5EF4-FFF2-40B4-BE49-F238E27FC236}">
                <a16:creationId xmlns:a16="http://schemas.microsoft.com/office/drawing/2014/main" id="{52790DB9-495E-12D4-B60A-94E6474445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7834" y="1192098"/>
            <a:ext cx="1172823" cy="1172823"/>
          </a:xfrm>
          <a:prstGeom prst="rect">
            <a:avLst/>
          </a:prstGeom>
        </p:spPr>
      </p:pic>
      <p:pic>
        <p:nvPicPr>
          <p:cNvPr id="49" name="Picture 48" descr="A blue and white cake with candles in a package&#10;&#10;Description automatically generated">
            <a:extLst>
              <a:ext uri="{FF2B5EF4-FFF2-40B4-BE49-F238E27FC236}">
                <a16:creationId xmlns:a16="http://schemas.microsoft.com/office/drawing/2014/main" id="{C3C73CE5-83A4-BF02-A451-0022A09E768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3564" y="4652714"/>
            <a:ext cx="593803" cy="126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259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75EFC-F5F7-60E6-E7A2-0295A16AD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colorful squares&#10;&#10;Description automatically generated">
            <a:extLst>
              <a:ext uri="{FF2B5EF4-FFF2-40B4-BE49-F238E27FC236}">
                <a16:creationId xmlns:a16="http://schemas.microsoft.com/office/drawing/2014/main" id="{20318B8F-4F7D-AF95-80E7-9D730B953F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Google Shape;147;p27">
            <a:extLst>
              <a:ext uri="{FF2B5EF4-FFF2-40B4-BE49-F238E27FC236}">
                <a16:creationId xmlns:a16="http://schemas.microsoft.com/office/drawing/2014/main" id="{E2F8758E-4105-C6AA-768C-8CE2111719AA}"/>
              </a:ext>
            </a:extLst>
          </p:cNvPr>
          <p:cNvSpPr txBox="1">
            <a:spLocks/>
          </p:cNvSpPr>
          <p:nvPr/>
        </p:nvSpPr>
        <p:spPr>
          <a:xfrm>
            <a:off x="415600" y="2034788"/>
            <a:ext cx="11360800" cy="278842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b="1" kern="0" dirty="0">
                <a:solidFill>
                  <a:srgbClr val="262262"/>
                </a:solidFill>
              </a:rPr>
              <a:t>DISPLAY</a:t>
            </a:r>
          </a:p>
          <a:p>
            <a:pPr algn="ctr"/>
            <a:r>
              <a:rPr lang="en-US" sz="8800" b="1" kern="0" dirty="0">
                <a:solidFill>
                  <a:srgbClr val="262262"/>
                </a:solidFill>
              </a:rPr>
              <a:t>PROGRAMS</a:t>
            </a:r>
            <a:endParaRPr lang="en-US" sz="7200" b="1" kern="0" dirty="0">
              <a:solidFill>
                <a:srgbClr val="2622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45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olorful objects on a shelf&#10;&#10;Description automatically generated">
            <a:extLst>
              <a:ext uri="{FF2B5EF4-FFF2-40B4-BE49-F238E27FC236}">
                <a16:creationId xmlns:a16="http://schemas.microsoft.com/office/drawing/2014/main" id="{D807DA36-8BEE-8CEA-1EDE-892352312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A06896A-3A72-EA79-BCB1-A3CD3E90E725}"/>
              </a:ext>
            </a:extLst>
          </p:cNvPr>
          <p:cNvGrpSpPr/>
          <p:nvPr/>
        </p:nvGrpSpPr>
        <p:grpSpPr>
          <a:xfrm>
            <a:off x="223675" y="3429000"/>
            <a:ext cx="2632843" cy="2478742"/>
            <a:chOff x="223675" y="3429000"/>
            <a:chExt cx="2632843" cy="2478742"/>
          </a:xfrm>
        </p:grpSpPr>
        <p:pic>
          <p:nvPicPr>
            <p:cNvPr id="4" name="Picture 3" descr="A blue and black rectangle&#10;&#10;Description automatically generated">
              <a:extLst>
                <a:ext uri="{FF2B5EF4-FFF2-40B4-BE49-F238E27FC236}">
                  <a16:creationId xmlns:a16="http://schemas.microsoft.com/office/drawing/2014/main" id="{0908A570-96B6-3887-DD2D-D3ADC73166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72794"/>
            <a:stretch/>
          </p:blipFill>
          <p:spPr>
            <a:xfrm>
              <a:off x="223675" y="3429000"/>
              <a:ext cx="2632843" cy="2478742"/>
            </a:xfrm>
            <a:prstGeom prst="star16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9797A97-65B4-827A-DD1C-4A560DF5DEA4}"/>
                </a:ext>
              </a:extLst>
            </p:cNvPr>
            <p:cNvSpPr txBox="1"/>
            <p:nvPr/>
          </p:nvSpPr>
          <p:spPr>
            <a:xfrm>
              <a:off x="362154" y="4129762"/>
              <a:ext cx="2355884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chemeClr val="lt1"/>
                  </a:solidFill>
                  <a:latin typeface="+mj-lt"/>
                  <a:ea typeface="Calibri"/>
                  <a:cs typeface="Calibri"/>
                  <a:sym typeface="Calibri"/>
                </a:rPr>
                <a:t>Cost = $219.45</a:t>
              </a:r>
              <a:endParaRPr lang="en-US" sz="1600" dirty="0">
                <a:latin typeface="+mj-lt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chemeClr val="lt1"/>
                  </a:solidFill>
                  <a:latin typeface="+mj-lt"/>
                  <a:ea typeface="Calibri"/>
                  <a:cs typeface="Calibri"/>
                  <a:sym typeface="Calibri"/>
                </a:rPr>
                <a:t>Retail = $398.43</a:t>
              </a:r>
              <a:endParaRPr lang="en-US" sz="1600" dirty="0">
                <a:latin typeface="+mj-lt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chemeClr val="lt1"/>
                  </a:solidFill>
                  <a:latin typeface="+mj-lt"/>
                  <a:ea typeface="Calibri"/>
                  <a:cs typeface="Calibri"/>
                  <a:sym typeface="Calibri"/>
                </a:rPr>
                <a:t>GM $ = $178.98</a:t>
              </a:r>
              <a:endParaRPr lang="en-US" sz="1600" dirty="0">
                <a:latin typeface="+mj-lt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chemeClr val="lt1"/>
                  </a:solidFill>
                  <a:latin typeface="+mj-lt"/>
                  <a:ea typeface="Calibri"/>
                  <a:cs typeface="Calibri"/>
                  <a:sym typeface="Calibri"/>
                </a:rPr>
                <a:t>GM % = 45%</a:t>
              </a:r>
              <a:endParaRPr lang="en-US" sz="1600" dirty="0">
                <a:latin typeface="+mj-lt"/>
              </a:endParaRPr>
            </a:p>
          </p:txBody>
        </p:sp>
      </p:grpSp>
      <p:pic>
        <p:nvPicPr>
          <p:cNvPr id="6" name="Picture 5" descr="A display of toys and a display&#10;&#10;Description automatically generated with medium confidence">
            <a:extLst>
              <a:ext uri="{FF2B5EF4-FFF2-40B4-BE49-F238E27FC236}">
                <a16:creationId xmlns:a16="http://schemas.microsoft.com/office/drawing/2014/main" id="{BD9AA471-862D-1E48-06CA-F811102444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835" y="168024"/>
            <a:ext cx="4258236" cy="3017926"/>
          </a:xfrm>
          <a:prstGeom prst="rect">
            <a:avLst/>
          </a:prstGeom>
        </p:spPr>
      </p:pic>
      <p:pic>
        <p:nvPicPr>
          <p:cNvPr id="8" name="Picture 7" descr="A display of toys and a display&#10;&#10;Description automatically generated with medium confidence">
            <a:extLst>
              <a:ext uri="{FF2B5EF4-FFF2-40B4-BE49-F238E27FC236}">
                <a16:creationId xmlns:a16="http://schemas.microsoft.com/office/drawing/2014/main" id="{D749E298-BFC6-6FCA-CC32-C7E791986ED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1835" y="3185950"/>
            <a:ext cx="1497105" cy="70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92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splay of products on display&#10;&#10;Description automatically generated">
            <a:extLst>
              <a:ext uri="{FF2B5EF4-FFF2-40B4-BE49-F238E27FC236}">
                <a16:creationId xmlns:a16="http://schemas.microsoft.com/office/drawing/2014/main" id="{EB6C7F76-CF9D-E3D4-DE44-ABB8EDB44F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995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video game&#10;&#10;Description automatically generated">
            <a:extLst>
              <a:ext uri="{FF2B5EF4-FFF2-40B4-BE49-F238E27FC236}">
                <a16:creationId xmlns:a16="http://schemas.microsoft.com/office/drawing/2014/main" id="{6C8562DE-F46E-FC6A-994B-4D8CA0E820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43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75EFC-F5F7-60E6-E7A2-0295A16AD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colorful squares&#10;&#10;Description automatically generated">
            <a:extLst>
              <a:ext uri="{FF2B5EF4-FFF2-40B4-BE49-F238E27FC236}">
                <a16:creationId xmlns:a16="http://schemas.microsoft.com/office/drawing/2014/main" id="{20318B8F-4F7D-AF95-80E7-9D730B953F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Google Shape;147;p27">
            <a:extLst>
              <a:ext uri="{FF2B5EF4-FFF2-40B4-BE49-F238E27FC236}">
                <a16:creationId xmlns:a16="http://schemas.microsoft.com/office/drawing/2014/main" id="{E2F8758E-4105-C6AA-768C-8CE2111719AA}"/>
              </a:ext>
            </a:extLst>
          </p:cNvPr>
          <p:cNvSpPr txBox="1">
            <a:spLocks/>
          </p:cNvSpPr>
          <p:nvPr/>
        </p:nvSpPr>
        <p:spPr>
          <a:xfrm>
            <a:off x="415600" y="2034788"/>
            <a:ext cx="11360800" cy="278842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b="1" kern="0" dirty="0">
                <a:solidFill>
                  <a:srgbClr val="262262"/>
                </a:solidFill>
              </a:rPr>
              <a:t>PRODUCT</a:t>
            </a:r>
          </a:p>
          <a:p>
            <a:pPr algn="ctr"/>
            <a:r>
              <a:rPr lang="en-US" sz="8800" b="1" kern="0" dirty="0">
                <a:solidFill>
                  <a:srgbClr val="262262"/>
                </a:solidFill>
              </a:rPr>
              <a:t>SELL SHEETS</a:t>
            </a:r>
            <a:endParaRPr lang="en-US" sz="7200" b="1" kern="0" dirty="0">
              <a:solidFill>
                <a:srgbClr val="2622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281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36653-96F5-49EB-82B1-02C27DE3A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D4BAF-6245-B232-2AC9-FD081D9FD5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hild looking at a sprinkle fountain&#10;&#10;Description automatically generated">
            <a:extLst>
              <a:ext uri="{FF2B5EF4-FFF2-40B4-BE49-F238E27FC236}">
                <a16:creationId xmlns:a16="http://schemas.microsoft.com/office/drawing/2014/main" id="{4853653F-0E39-B32D-AC38-06356534EF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24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cake&#10;&#10;Description automatically generated">
            <a:extLst>
              <a:ext uri="{FF2B5EF4-FFF2-40B4-BE49-F238E27FC236}">
                <a16:creationId xmlns:a16="http://schemas.microsoft.com/office/drawing/2014/main" id="{990C0C49-95E7-5128-87FE-52F8A495A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92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alloons with a child holding a balloon&#10;&#10;Description automatically generated">
            <a:extLst>
              <a:ext uri="{FF2B5EF4-FFF2-40B4-BE49-F238E27FC236}">
                <a16:creationId xmlns:a16="http://schemas.microsoft.com/office/drawing/2014/main" id="{665E687C-1FFE-D203-8A89-C2A51AF072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177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alloons on a display&#10;&#10;Description automatically generated">
            <a:extLst>
              <a:ext uri="{FF2B5EF4-FFF2-40B4-BE49-F238E27FC236}">
                <a16:creationId xmlns:a16="http://schemas.microsoft.com/office/drawing/2014/main" id="{B0661295-0E34-867E-CB7D-FA9F09C8E6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66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with text and images&#10;&#10;Description automatically generated">
            <a:extLst>
              <a:ext uri="{FF2B5EF4-FFF2-40B4-BE49-F238E27FC236}">
                <a16:creationId xmlns:a16="http://schemas.microsoft.com/office/drawing/2014/main" id="{613DA234-E586-1C2E-A405-BBDA47A421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505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orful birthday cake with candles&#10;&#10;Description automatically generated">
            <a:extLst>
              <a:ext uri="{FF2B5EF4-FFF2-40B4-BE49-F238E27FC236}">
                <a16:creationId xmlns:a16="http://schemas.microsoft.com/office/drawing/2014/main" id="{C370CC40-46AB-27B1-6A56-6C4504EE60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59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ke with candles and balloons&#10;&#10;Description automatically generated">
            <a:extLst>
              <a:ext uri="{FF2B5EF4-FFF2-40B4-BE49-F238E27FC236}">
                <a16:creationId xmlns:a16="http://schemas.microsoft.com/office/drawing/2014/main" id="{588835EA-DB65-D1E5-A3EB-DE0FC1CE56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358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party popper&#10;&#10;Description automatically generated">
            <a:extLst>
              <a:ext uri="{FF2B5EF4-FFF2-40B4-BE49-F238E27FC236}">
                <a16:creationId xmlns:a16="http://schemas.microsoft.com/office/drawing/2014/main" id="{20CA6A88-9339-3B59-7E42-6D9DA2397B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33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oppers in a box&#10;&#10;Description automatically generated with medium confidence">
            <a:extLst>
              <a:ext uri="{FF2B5EF4-FFF2-40B4-BE49-F238E27FC236}">
                <a16:creationId xmlns:a16="http://schemas.microsoft.com/office/drawing/2014/main" id="{BFFBC934-A137-3358-5694-D5E2F262C5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967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cash stash cake&#10;&#10;Description automatically generated">
            <a:extLst>
              <a:ext uri="{FF2B5EF4-FFF2-40B4-BE49-F238E27FC236}">
                <a16:creationId xmlns:a16="http://schemas.microsoft.com/office/drawing/2014/main" id="{02FFBAC2-50FB-6479-EC1A-CE35DA24A2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512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cake&#10;&#10;Description automatically generated">
            <a:extLst>
              <a:ext uri="{FF2B5EF4-FFF2-40B4-BE49-F238E27FC236}">
                <a16:creationId xmlns:a16="http://schemas.microsoft.com/office/drawing/2014/main" id="{039E94E3-7811-85C5-F17A-824E7C88C8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44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irthday candles in a box&#10;&#10;Description automatically generated">
            <a:extLst>
              <a:ext uri="{FF2B5EF4-FFF2-40B4-BE49-F238E27FC236}">
                <a16:creationId xmlns:a16="http://schemas.microsoft.com/office/drawing/2014/main" id="{84E6F463-5962-5930-6E35-D794AC2FAE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685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ox&#10;&#10;Description automatically generated">
            <a:extLst>
              <a:ext uri="{FF2B5EF4-FFF2-40B4-BE49-F238E27FC236}">
                <a16:creationId xmlns:a16="http://schemas.microsoft.com/office/drawing/2014/main" id="{235314D1-6BBE-171D-0677-BF0743A9F8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2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ox of cake with candles&#10;&#10;Description automatically generated">
            <a:extLst>
              <a:ext uri="{FF2B5EF4-FFF2-40B4-BE49-F238E27FC236}">
                <a16:creationId xmlns:a16="http://schemas.microsoft.com/office/drawing/2014/main" id="{9AF094B7-8329-3C7D-97F3-A1CD4AFDBA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07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birthday candle&#10;&#10;Description automatically generated">
            <a:extLst>
              <a:ext uri="{FF2B5EF4-FFF2-40B4-BE49-F238E27FC236}">
                <a16:creationId xmlns:a16="http://schemas.microsoft.com/office/drawing/2014/main" id="{41D8E92A-9950-30BA-7235-4B7EF4438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7148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andles in packaging&#10;&#10;Description automatically generated">
            <a:extLst>
              <a:ext uri="{FF2B5EF4-FFF2-40B4-BE49-F238E27FC236}">
                <a16:creationId xmlns:a16="http://schemas.microsoft.com/office/drawing/2014/main" id="{7CF66899-7769-46A3-DD2A-73FFD030B7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78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olorful objects in packages&#10;&#10;Description automatically generated">
            <a:extLst>
              <a:ext uri="{FF2B5EF4-FFF2-40B4-BE49-F238E27FC236}">
                <a16:creationId xmlns:a16="http://schemas.microsoft.com/office/drawing/2014/main" id="{67B39C1F-9461-5490-7AE2-562DD3135F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115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75EFC-F5F7-60E6-E7A2-0295A16AD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colorful squares&#10;&#10;Description automatically generated">
            <a:extLst>
              <a:ext uri="{FF2B5EF4-FFF2-40B4-BE49-F238E27FC236}">
                <a16:creationId xmlns:a16="http://schemas.microsoft.com/office/drawing/2014/main" id="{20318B8F-4F7D-AF95-80E7-9D730B953F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Google Shape;147;p27">
            <a:extLst>
              <a:ext uri="{FF2B5EF4-FFF2-40B4-BE49-F238E27FC236}">
                <a16:creationId xmlns:a16="http://schemas.microsoft.com/office/drawing/2014/main" id="{E2F8758E-4105-C6AA-768C-8CE2111719AA}"/>
              </a:ext>
            </a:extLst>
          </p:cNvPr>
          <p:cNvSpPr txBox="1">
            <a:spLocks/>
          </p:cNvSpPr>
          <p:nvPr/>
        </p:nvSpPr>
        <p:spPr>
          <a:xfrm>
            <a:off x="415600" y="2697977"/>
            <a:ext cx="11360800" cy="146204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b="1" kern="0" dirty="0">
                <a:solidFill>
                  <a:srgbClr val="262262"/>
                </a:solidFill>
              </a:rPr>
              <a:t>APPENDIX</a:t>
            </a:r>
            <a:endParaRPr lang="en-US" sz="7200" b="1" kern="0" dirty="0">
              <a:solidFill>
                <a:srgbClr val="2622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436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6;p26">
            <a:extLst>
              <a:ext uri="{FF2B5EF4-FFF2-40B4-BE49-F238E27FC236}">
                <a16:creationId xmlns:a16="http://schemas.microsoft.com/office/drawing/2014/main" id="{7DFC42D6-C3EB-1D2E-FA85-8DC628D7F401}"/>
              </a:ext>
            </a:extLst>
          </p:cNvPr>
          <p:cNvSpPr txBox="1">
            <a:spLocks/>
          </p:cNvSpPr>
          <p:nvPr/>
        </p:nvSpPr>
        <p:spPr>
          <a:xfrm>
            <a:off x="2931736" y="2396842"/>
            <a:ext cx="9260264" cy="73380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Line Review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b="1" cap="all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1, 2024</a:t>
            </a:r>
          </a:p>
        </p:txBody>
      </p:sp>
      <p:pic>
        <p:nvPicPr>
          <p:cNvPr id="5" name="Picture 4" descr="A black and yellow rectangle&#10;&#10;Description automatically generated">
            <a:extLst>
              <a:ext uri="{FF2B5EF4-FFF2-40B4-BE49-F238E27FC236}">
                <a16:creationId xmlns:a16="http://schemas.microsoft.com/office/drawing/2014/main" id="{1040A941-47E0-0DDC-541F-7E4BCB1F5E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5258"/>
          <a:stretch/>
        </p:blipFill>
        <p:spPr>
          <a:xfrm>
            <a:off x="0" y="0"/>
            <a:ext cx="3016577" cy="6858000"/>
          </a:xfrm>
          <a:prstGeom prst="rect">
            <a:avLst/>
          </a:prstGeom>
        </p:spPr>
      </p:pic>
      <p:pic>
        <p:nvPicPr>
          <p:cNvPr id="6" name="Picture 5" descr="A colorful logo on a black background&#10;&#10;Description automatically generated">
            <a:extLst>
              <a:ext uri="{FF2B5EF4-FFF2-40B4-BE49-F238E27FC236}">
                <a16:creationId xmlns:a16="http://schemas.microsoft.com/office/drawing/2014/main" id="{96A7D1B6-6097-F0A1-5587-6B6712D997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3683" y="4847081"/>
            <a:ext cx="2156129" cy="1683453"/>
          </a:xfrm>
          <a:prstGeom prst="rect">
            <a:avLst/>
          </a:prstGeom>
        </p:spPr>
      </p:pic>
      <p:sp>
        <p:nvSpPr>
          <p:cNvPr id="7" name="Google Shape;136;p26">
            <a:extLst>
              <a:ext uri="{FF2B5EF4-FFF2-40B4-BE49-F238E27FC236}">
                <a16:creationId xmlns:a16="http://schemas.microsoft.com/office/drawing/2014/main" id="{8AACA4D4-4E5E-F5A8-E16C-727954F99963}"/>
              </a:ext>
            </a:extLst>
          </p:cNvPr>
          <p:cNvSpPr txBox="1">
            <a:spLocks/>
          </p:cNvSpPr>
          <p:nvPr/>
        </p:nvSpPr>
        <p:spPr>
          <a:xfrm>
            <a:off x="6669812" y="5119279"/>
            <a:ext cx="3908612" cy="96494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800" b="1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Fastest Growing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800" b="1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Innovative </a:t>
            </a:r>
            <a:r>
              <a:rPr lang="en-US" sz="1800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Celebration Aisle Today</a:t>
            </a:r>
          </a:p>
        </p:txBody>
      </p:sp>
      <p:sp>
        <p:nvSpPr>
          <p:cNvPr id="2" name="Google Shape;136;p26">
            <a:extLst>
              <a:ext uri="{FF2B5EF4-FFF2-40B4-BE49-F238E27FC236}">
                <a16:creationId xmlns:a16="http://schemas.microsoft.com/office/drawing/2014/main" id="{DC40CC7F-7053-60C1-5AD1-082398022B6F}"/>
              </a:ext>
            </a:extLst>
          </p:cNvPr>
          <p:cNvSpPr txBox="1">
            <a:spLocks/>
          </p:cNvSpPr>
          <p:nvPr/>
        </p:nvSpPr>
        <p:spPr>
          <a:xfrm>
            <a:off x="2931736" y="3472434"/>
            <a:ext cx="9260264" cy="73380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To: [Buyer Name]</a:t>
            </a:r>
            <a:endParaRPr lang="en-US" sz="2000" b="1" cap="all" dirty="0">
              <a:solidFill>
                <a:srgbClr val="29256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16A802-F66D-89D3-D15D-29AE515B865B}"/>
              </a:ext>
            </a:extLst>
          </p:cNvPr>
          <p:cNvSpPr txBox="1"/>
          <p:nvPr/>
        </p:nvSpPr>
        <p:spPr>
          <a:xfrm>
            <a:off x="5766432" y="1355154"/>
            <a:ext cx="3590871" cy="905589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RETAILER LOGO</a:t>
            </a:r>
          </a:p>
        </p:txBody>
      </p:sp>
    </p:spTree>
    <p:extLst>
      <p:ext uri="{BB962C8B-B14F-4D97-AF65-F5344CB8AC3E}">
        <p14:creationId xmlns:p14="http://schemas.microsoft.com/office/powerpoint/2010/main" val="28078215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yellow rectangle&#10;&#10;Description automatically generated">
            <a:extLst>
              <a:ext uri="{FF2B5EF4-FFF2-40B4-BE49-F238E27FC236}">
                <a16:creationId xmlns:a16="http://schemas.microsoft.com/office/drawing/2014/main" id="{1040A941-47E0-0DDC-541F-7E4BCB1F5E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5258"/>
          <a:stretch/>
        </p:blipFill>
        <p:spPr>
          <a:xfrm>
            <a:off x="0" y="0"/>
            <a:ext cx="3016577" cy="6858000"/>
          </a:xfrm>
          <a:prstGeom prst="rect">
            <a:avLst/>
          </a:prstGeom>
        </p:spPr>
      </p:pic>
      <p:pic>
        <p:nvPicPr>
          <p:cNvPr id="6" name="Picture 5" descr="A colorful logo on a black background&#10;&#10;Description automatically generated">
            <a:extLst>
              <a:ext uri="{FF2B5EF4-FFF2-40B4-BE49-F238E27FC236}">
                <a16:creationId xmlns:a16="http://schemas.microsoft.com/office/drawing/2014/main" id="{96A7D1B6-6097-F0A1-5587-6B6712D997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95030" y="4990958"/>
            <a:ext cx="1519640" cy="1186498"/>
          </a:xfrm>
          <a:prstGeom prst="rect">
            <a:avLst/>
          </a:prstGeom>
        </p:spPr>
      </p:pic>
      <p:sp>
        <p:nvSpPr>
          <p:cNvPr id="9" name="Google Shape;136;p26">
            <a:extLst>
              <a:ext uri="{FF2B5EF4-FFF2-40B4-BE49-F238E27FC236}">
                <a16:creationId xmlns:a16="http://schemas.microsoft.com/office/drawing/2014/main" id="{47EB6067-84A9-FAE6-A2C4-054E338CAF8C}"/>
              </a:ext>
            </a:extLst>
          </p:cNvPr>
          <p:cNvSpPr txBox="1">
            <a:spLocks/>
          </p:cNvSpPr>
          <p:nvPr/>
        </p:nvSpPr>
        <p:spPr>
          <a:xfrm>
            <a:off x="2931736" y="3689152"/>
            <a:ext cx="9260264" cy="100835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Line Review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cap="all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1, 2024</a:t>
            </a:r>
          </a:p>
        </p:txBody>
      </p:sp>
      <p:pic>
        <p:nvPicPr>
          <p:cNvPr id="3" name="Picture 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7D34D5A-3E18-905A-C8BE-1AB95B0DF5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8815" y="6276015"/>
            <a:ext cx="1632071" cy="422412"/>
          </a:xfrm>
          <a:prstGeom prst="rect">
            <a:avLst/>
          </a:prstGeom>
        </p:spPr>
      </p:pic>
      <p:sp>
        <p:nvSpPr>
          <p:cNvPr id="2" name="Google Shape;136;p26">
            <a:extLst>
              <a:ext uri="{FF2B5EF4-FFF2-40B4-BE49-F238E27FC236}">
                <a16:creationId xmlns:a16="http://schemas.microsoft.com/office/drawing/2014/main" id="{0EE7348B-F5FB-A710-1AA2-9F403738B6F1}"/>
              </a:ext>
            </a:extLst>
          </p:cNvPr>
          <p:cNvSpPr txBox="1">
            <a:spLocks/>
          </p:cNvSpPr>
          <p:nvPr/>
        </p:nvSpPr>
        <p:spPr>
          <a:xfrm>
            <a:off x="2931736" y="1401587"/>
            <a:ext cx="9260264" cy="73380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To: [Buyer Name]</a:t>
            </a:r>
            <a:endParaRPr lang="en-US" sz="2000" b="1" cap="all" dirty="0">
              <a:solidFill>
                <a:srgbClr val="29256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8265D6-F6BB-A524-52DF-B862D1F25F1E}"/>
              </a:ext>
            </a:extLst>
          </p:cNvPr>
          <p:cNvSpPr txBox="1"/>
          <p:nvPr/>
        </p:nvSpPr>
        <p:spPr>
          <a:xfrm>
            <a:off x="5766432" y="2459476"/>
            <a:ext cx="3590871" cy="905589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RETAILER LOGO</a:t>
            </a:r>
          </a:p>
        </p:txBody>
      </p:sp>
    </p:spTree>
    <p:extLst>
      <p:ext uri="{BB962C8B-B14F-4D97-AF65-F5344CB8AC3E}">
        <p14:creationId xmlns:p14="http://schemas.microsoft.com/office/powerpoint/2010/main" val="12208469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screen with colorful squares&#10;&#10;Description automatically generated">
            <a:extLst>
              <a:ext uri="{FF2B5EF4-FFF2-40B4-BE49-F238E27FC236}">
                <a16:creationId xmlns:a16="http://schemas.microsoft.com/office/drawing/2014/main" id="{7517EDE1-0C75-33B0-476C-AB060A23BB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0387"/>
          <a:stretch/>
        </p:blipFill>
        <p:spPr>
          <a:xfrm>
            <a:off x="0" y="6198770"/>
            <a:ext cx="12192000" cy="659230"/>
          </a:xfrm>
          <a:prstGeom prst="rect">
            <a:avLst/>
          </a:prstGeom>
        </p:spPr>
      </p:pic>
      <p:pic>
        <p:nvPicPr>
          <p:cNvPr id="7" name="Picture 6" descr="A colorful logo on a black background&#10;&#10;Description automatically generated">
            <a:extLst>
              <a:ext uri="{FF2B5EF4-FFF2-40B4-BE49-F238E27FC236}">
                <a16:creationId xmlns:a16="http://schemas.microsoft.com/office/drawing/2014/main" id="{82B7E0F2-BC93-35E4-C391-40E5B7EE8C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9064" y="304980"/>
            <a:ext cx="2630478" cy="205381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C0B9391-809F-937A-59F2-E529F63DE779}"/>
              </a:ext>
            </a:extLst>
          </p:cNvPr>
          <p:cNvGrpSpPr/>
          <p:nvPr/>
        </p:nvGrpSpPr>
        <p:grpSpPr>
          <a:xfrm>
            <a:off x="5996566" y="474130"/>
            <a:ext cx="3382312" cy="521592"/>
            <a:chOff x="4313124" y="371540"/>
            <a:chExt cx="3382312" cy="521592"/>
          </a:xfrm>
        </p:grpSpPr>
        <p:sp>
          <p:nvSpPr>
            <p:cNvPr id="10" name="Google Shape;140;p26">
              <a:extLst>
                <a:ext uri="{FF2B5EF4-FFF2-40B4-BE49-F238E27FC236}">
                  <a16:creationId xmlns:a16="http://schemas.microsoft.com/office/drawing/2014/main" id="{19F038B9-12E8-EDCE-6618-62C1B7FA4644}"/>
                </a:ext>
              </a:extLst>
            </p:cNvPr>
            <p:cNvSpPr txBox="1">
              <a:spLocks/>
            </p:cNvSpPr>
            <p:nvPr/>
          </p:nvSpPr>
          <p:spPr>
            <a:xfrm>
              <a:off x="4697012" y="371540"/>
              <a:ext cx="2998424" cy="521592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2"/>
                </a:buClr>
                <a:buSzPts val="1800"/>
                <a:buFont typeface="Arial" panose="020B0604020202020204" pitchFamily="34" charset="0"/>
                <a:buNone/>
              </a:pPr>
              <a:r>
                <a:rPr lang="en-US" sz="1500" b="1" dirty="0">
                  <a:solidFill>
                    <a:schemeClr val="dk2"/>
                  </a:solidFill>
                  <a:latin typeface="Arial"/>
                  <a:cs typeface="Arial"/>
                </a:rPr>
                <a:t>WE DISRUPT CATEGORIES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EDDF35E-D3AD-E65C-848F-F39D2F67D1F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313124" y="449456"/>
              <a:ext cx="376174" cy="365760"/>
              <a:chOff x="4513457" y="391652"/>
              <a:chExt cx="533835" cy="533835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5228DF7-7101-863F-3D04-069A4C84D0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13457" y="391652"/>
                <a:ext cx="533835" cy="533835"/>
              </a:xfrm>
              <a:prstGeom prst="rect">
                <a:avLst/>
              </a:prstGeom>
              <a:solidFill>
                <a:srgbClr val="FDD204"/>
              </a:solidFill>
              <a:ln>
                <a:solidFill>
                  <a:srgbClr val="FDD204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pic>
            <p:nvPicPr>
              <p:cNvPr id="13" name="Google Shape;137;p26">
                <a:extLst>
                  <a:ext uri="{FF2B5EF4-FFF2-40B4-BE49-F238E27FC236}">
                    <a16:creationId xmlns:a16="http://schemas.microsoft.com/office/drawing/2014/main" id="{567AEE95-CE1B-0A80-1B22-81122AEE367D}"/>
                  </a:ext>
                </a:extLst>
              </p:cNvPr>
              <p:cNvPicPr preferRelativeResize="0"/>
              <p:nvPr/>
            </p:nvPicPr>
            <p:blipFill rotWithShape="1">
              <a:blip r:embed="rId4" cstate="print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513457" y="401319"/>
                <a:ext cx="533835" cy="5145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D94CF62-3E58-D269-C197-D90087C3E047}"/>
              </a:ext>
            </a:extLst>
          </p:cNvPr>
          <p:cNvGrpSpPr/>
          <p:nvPr/>
        </p:nvGrpSpPr>
        <p:grpSpPr>
          <a:xfrm>
            <a:off x="5996566" y="990508"/>
            <a:ext cx="3820688" cy="521592"/>
            <a:chOff x="4313124" y="854520"/>
            <a:chExt cx="3820688" cy="52159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7BB9BC7-17B2-842E-98FA-ABAB1DFF1A9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313124" y="932436"/>
              <a:ext cx="376174" cy="365760"/>
              <a:chOff x="5441972" y="498011"/>
              <a:chExt cx="533835" cy="533835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9B877C4-0048-B426-B528-9E76CFAAA54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41972" y="498011"/>
                <a:ext cx="533835" cy="533835"/>
              </a:xfrm>
              <a:prstGeom prst="rect">
                <a:avLst/>
              </a:prstGeom>
              <a:solidFill>
                <a:srgbClr val="FDD204"/>
              </a:solidFill>
              <a:ln>
                <a:solidFill>
                  <a:srgbClr val="FDD204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pic>
            <p:nvPicPr>
              <p:cNvPr id="19" name="Google Shape;139;p26">
                <a:extLst>
                  <a:ext uri="{FF2B5EF4-FFF2-40B4-BE49-F238E27FC236}">
                    <a16:creationId xmlns:a16="http://schemas.microsoft.com/office/drawing/2014/main" id="{FABE2D7D-C2CF-4153-26A5-8089173CE782}"/>
                  </a:ext>
                </a:extLst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5491024" y="575951"/>
                <a:ext cx="440466" cy="43793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0" name="Google Shape;140;p26">
              <a:extLst>
                <a:ext uri="{FF2B5EF4-FFF2-40B4-BE49-F238E27FC236}">
                  <a16:creationId xmlns:a16="http://schemas.microsoft.com/office/drawing/2014/main" id="{DA031C0A-DA55-9C24-4AD3-3174ED3E8D94}"/>
                </a:ext>
              </a:extLst>
            </p:cNvPr>
            <p:cNvSpPr txBox="1">
              <a:spLocks/>
            </p:cNvSpPr>
            <p:nvPr/>
          </p:nvSpPr>
          <p:spPr>
            <a:xfrm>
              <a:off x="4697012" y="854520"/>
              <a:ext cx="3436800" cy="5215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lang="en-US"/>
              </a:defPPr>
              <a:lvl1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Arial"/>
                <a:buNone/>
                <a:defRPr sz="16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</a:defRPr>
              </a:lvl1pPr>
              <a:lvl2pPr marL="914400" marR="0" lvl="1" indent="-31750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</a:defRPr>
              </a:lvl2pPr>
              <a:lvl3pPr marL="1371600" marR="0" lvl="2" indent="-31750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</a:defRPr>
              </a:lvl3pPr>
              <a:lvl4pPr marL="1828800" marR="0" lvl="3" indent="-31750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</a:defRPr>
              </a:lvl4pPr>
              <a:lvl5pPr marL="2286000" marR="0" lvl="4" indent="-31750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</a:defRPr>
              </a:lvl5pPr>
              <a:lvl6pPr marL="2743200" marR="0" lvl="5" indent="-31750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</a:defRPr>
              </a:lvl6pPr>
              <a:lvl7pPr marL="3200400" marR="0" lvl="6" indent="-31750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</a:defRPr>
              </a:lvl7pPr>
              <a:lvl8pPr marL="3657600" marR="0" lvl="7" indent="-31750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</a:defRPr>
              </a:lvl8pPr>
              <a:lvl9pPr marL="4114800" marR="0" lvl="8" indent="-31750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</a:defRPr>
              </a:lvl9pPr>
            </a:lstStyle>
            <a:p>
              <a:r>
                <a:rPr lang="en-US" sz="1500" dirty="0"/>
                <a:t>BY INNOVATING THE AISLE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4115C64-FCA8-2AFA-0889-AA0E11308D16}"/>
              </a:ext>
            </a:extLst>
          </p:cNvPr>
          <p:cNvGrpSpPr/>
          <p:nvPr/>
        </p:nvGrpSpPr>
        <p:grpSpPr>
          <a:xfrm>
            <a:off x="5996566" y="1506886"/>
            <a:ext cx="4082168" cy="521592"/>
            <a:chOff x="4313124" y="1404296"/>
            <a:chExt cx="4082168" cy="52159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086E99F-0E6B-F978-9A53-7BBFA1B0EA5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313124" y="1482212"/>
              <a:ext cx="376452" cy="365760"/>
              <a:chOff x="6245990" y="528934"/>
              <a:chExt cx="533835" cy="533835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B0505C5-8BE2-883E-8879-F8A037F3B3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5990" y="528934"/>
                <a:ext cx="533835" cy="533835"/>
              </a:xfrm>
              <a:prstGeom prst="rect">
                <a:avLst/>
              </a:prstGeom>
              <a:solidFill>
                <a:srgbClr val="FDD204"/>
              </a:solidFill>
              <a:ln>
                <a:solidFill>
                  <a:srgbClr val="FDD204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pic>
            <p:nvPicPr>
              <p:cNvPr id="16" name="Google Shape;138;p26">
                <a:extLst>
                  <a:ext uri="{FF2B5EF4-FFF2-40B4-BE49-F238E27FC236}">
                    <a16:creationId xmlns:a16="http://schemas.microsoft.com/office/drawing/2014/main" id="{B41C8999-8031-89E4-7D9C-266EDFA96100}"/>
                  </a:ext>
                </a:extLst>
              </p:cNvPr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6245990" y="560246"/>
                <a:ext cx="533835" cy="4716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1" name="Google Shape;140;p26">
              <a:extLst>
                <a:ext uri="{FF2B5EF4-FFF2-40B4-BE49-F238E27FC236}">
                  <a16:creationId xmlns:a16="http://schemas.microsoft.com/office/drawing/2014/main" id="{4D54E991-8CD4-242A-DC4C-3301961CD587}"/>
                </a:ext>
              </a:extLst>
            </p:cNvPr>
            <p:cNvSpPr txBox="1">
              <a:spLocks/>
            </p:cNvSpPr>
            <p:nvPr/>
          </p:nvSpPr>
          <p:spPr>
            <a:xfrm>
              <a:off x="4697012" y="1404296"/>
              <a:ext cx="3698280" cy="5215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US" sz="1500" b="1" dirty="0"/>
                <a:t>AND DELIVERING GREAT SERVICE</a:t>
              </a:r>
            </a:p>
          </p:txBody>
        </p:sp>
      </p:grpSp>
      <p:sp>
        <p:nvSpPr>
          <p:cNvPr id="22" name="Google Shape;136;p26">
            <a:extLst>
              <a:ext uri="{FF2B5EF4-FFF2-40B4-BE49-F238E27FC236}">
                <a16:creationId xmlns:a16="http://schemas.microsoft.com/office/drawing/2014/main" id="{8E887123-FF46-D3B6-303B-4ECEF2E381C5}"/>
              </a:ext>
            </a:extLst>
          </p:cNvPr>
          <p:cNvSpPr txBox="1">
            <a:spLocks/>
          </p:cNvSpPr>
          <p:nvPr/>
        </p:nvSpPr>
        <p:spPr>
          <a:xfrm>
            <a:off x="415600" y="5370145"/>
            <a:ext cx="11360800" cy="82862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Fastest Growing </a:t>
            </a:r>
            <a:r>
              <a:rPr lang="en-US" sz="2000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b="1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Innovative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in the Celebration Aisle Today</a:t>
            </a:r>
          </a:p>
        </p:txBody>
      </p:sp>
      <p:sp>
        <p:nvSpPr>
          <p:cNvPr id="2" name="Google Shape;136;p26">
            <a:extLst>
              <a:ext uri="{FF2B5EF4-FFF2-40B4-BE49-F238E27FC236}">
                <a16:creationId xmlns:a16="http://schemas.microsoft.com/office/drawing/2014/main" id="{586EC053-A231-C587-6D92-9CD771B0A84F}"/>
              </a:ext>
            </a:extLst>
          </p:cNvPr>
          <p:cNvSpPr txBox="1">
            <a:spLocks/>
          </p:cNvSpPr>
          <p:nvPr/>
        </p:nvSpPr>
        <p:spPr>
          <a:xfrm>
            <a:off x="4073954" y="4222530"/>
            <a:ext cx="4044093" cy="73380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Line Review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b="1" cap="all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1, 2024</a:t>
            </a:r>
          </a:p>
        </p:txBody>
      </p:sp>
      <p:sp>
        <p:nvSpPr>
          <p:cNvPr id="4" name="Google Shape;136;p26">
            <a:extLst>
              <a:ext uri="{FF2B5EF4-FFF2-40B4-BE49-F238E27FC236}">
                <a16:creationId xmlns:a16="http://schemas.microsoft.com/office/drawing/2014/main" id="{5B661AE6-ACEE-2F04-79C3-6A184EC3F3C6}"/>
              </a:ext>
            </a:extLst>
          </p:cNvPr>
          <p:cNvSpPr txBox="1">
            <a:spLocks/>
          </p:cNvSpPr>
          <p:nvPr/>
        </p:nvSpPr>
        <p:spPr>
          <a:xfrm>
            <a:off x="2532024" y="2698411"/>
            <a:ext cx="7127952" cy="52159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2925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To: </a:t>
            </a:r>
            <a:r>
              <a:rPr lang="en-US" sz="2400" b="1" dirty="0">
                <a:solidFill>
                  <a:srgbClr val="29256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[Buyer Name]</a:t>
            </a:r>
            <a:endParaRPr lang="en-US" sz="1800" b="1" cap="all" dirty="0">
              <a:solidFill>
                <a:srgbClr val="29256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908B51-9A30-55D2-D2F8-36C97A89E8FE}"/>
              </a:ext>
            </a:extLst>
          </p:cNvPr>
          <p:cNvSpPr txBox="1"/>
          <p:nvPr/>
        </p:nvSpPr>
        <p:spPr>
          <a:xfrm>
            <a:off x="4389217" y="3316941"/>
            <a:ext cx="3590871" cy="905589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RETAILER LOGO</a:t>
            </a:r>
          </a:p>
        </p:txBody>
      </p:sp>
    </p:spTree>
    <p:extLst>
      <p:ext uri="{BB962C8B-B14F-4D97-AF65-F5344CB8AC3E}">
        <p14:creationId xmlns:p14="http://schemas.microsoft.com/office/powerpoint/2010/main" val="38200268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3BECF-C957-85D4-2F4A-0A344D739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FD9C070-EFA1-FD4B-6983-57C4020A5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8168" y="2494081"/>
            <a:ext cx="1003435" cy="24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Kroger Logo and symbol, meaning, history, PNG, brand">
            <a:extLst>
              <a:ext uri="{FF2B5EF4-FFF2-40B4-BE49-F238E27FC236}">
                <a16:creationId xmlns:a16="http://schemas.microsoft.com/office/drawing/2014/main" id="{44BF5FD6-A282-8E8A-9938-B518F2523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0660" y="2332003"/>
            <a:ext cx="1003435" cy="56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98858B1E-05E3-52D3-76EF-E8C1EAE48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3152" y="2293930"/>
            <a:ext cx="446164" cy="59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Shoprite Black Bear — Modestine Design">
            <a:extLst>
              <a:ext uri="{FF2B5EF4-FFF2-40B4-BE49-F238E27FC236}">
                <a16:creationId xmlns:a16="http://schemas.microsoft.com/office/drawing/2014/main" id="{7625D749-63D5-0D8B-ADB8-B39B630F9A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92510" y="2443559"/>
            <a:ext cx="999810" cy="37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>
            <a:extLst>
              <a:ext uri="{FF2B5EF4-FFF2-40B4-BE49-F238E27FC236}">
                <a16:creationId xmlns:a16="http://schemas.microsoft.com/office/drawing/2014/main" id="{15A5975F-B8A4-DCFD-EC77-7DB44643A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8373" y="2439200"/>
            <a:ext cx="975080" cy="35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F812250-25F8-8B06-8ECF-FBC0DDAFD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6965" y="3353278"/>
            <a:ext cx="1005840" cy="21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4">
            <a:extLst>
              <a:ext uri="{FF2B5EF4-FFF2-40B4-BE49-F238E27FC236}">
                <a16:creationId xmlns:a16="http://schemas.microsoft.com/office/drawing/2014/main" id="{D059611F-1B20-6C09-923F-6147B38E3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1671" y="3334027"/>
            <a:ext cx="503901" cy="31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>
            <a:extLst>
              <a:ext uri="{FF2B5EF4-FFF2-40B4-BE49-F238E27FC236}">
                <a16:creationId xmlns:a16="http://schemas.microsoft.com/office/drawing/2014/main" id="{3AC69079-76FB-4EBF-ECA2-B70817137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6554" y="2885059"/>
            <a:ext cx="651522" cy="36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>
            <a:extLst>
              <a:ext uri="{FF2B5EF4-FFF2-40B4-BE49-F238E27FC236}">
                <a16:creationId xmlns:a16="http://schemas.microsoft.com/office/drawing/2014/main" id="{03873546-B890-878A-7B87-7E32D9D3A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1373" y="3352527"/>
            <a:ext cx="789889" cy="27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0" descr="Contact Us - Price Cutter">
            <a:extLst>
              <a:ext uri="{FF2B5EF4-FFF2-40B4-BE49-F238E27FC236}">
                <a16:creationId xmlns:a16="http://schemas.microsoft.com/office/drawing/2014/main" id="{5227DADC-2FA8-0E19-BC6D-800FB45F2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4438" y="3320566"/>
            <a:ext cx="975911" cy="350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6">
            <a:extLst>
              <a:ext uri="{FF2B5EF4-FFF2-40B4-BE49-F238E27FC236}">
                <a16:creationId xmlns:a16="http://schemas.microsoft.com/office/drawing/2014/main" id="{855EDD0A-6DAE-066F-8E8A-2B0B1D2E3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9901" y="3769711"/>
            <a:ext cx="904174" cy="32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0" descr="Drug Mart | Brands of the World™ | Download vector logos and logotypes">
            <a:extLst>
              <a:ext uri="{FF2B5EF4-FFF2-40B4-BE49-F238E27FC236}">
                <a16:creationId xmlns:a16="http://schemas.microsoft.com/office/drawing/2014/main" id="{1C7C8E60-2032-823B-5399-7F7BB13C24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62532" y="3687120"/>
            <a:ext cx="573622" cy="43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8" descr="Serving and Supporting Independent Retailers - Associated Food Stores">
            <a:extLst>
              <a:ext uri="{FF2B5EF4-FFF2-40B4-BE49-F238E27FC236}">
                <a16:creationId xmlns:a16="http://schemas.microsoft.com/office/drawing/2014/main" id="{5D5BCFBB-CC0B-D063-975E-5EA7A251A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5350" y="3834496"/>
            <a:ext cx="1003435" cy="13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2" descr="pOpshelf | Diversity &amp; Inclusion">
            <a:extLst>
              <a:ext uri="{FF2B5EF4-FFF2-40B4-BE49-F238E27FC236}">
                <a16:creationId xmlns:a16="http://schemas.microsoft.com/office/drawing/2014/main" id="{9752E999-520F-0B2D-B9BE-D3D44F211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7822" y="3835874"/>
            <a:ext cx="985689" cy="20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52" descr="Camping World Logo PNG Vectors Free Download">
            <a:extLst>
              <a:ext uri="{FF2B5EF4-FFF2-40B4-BE49-F238E27FC236}">
                <a16:creationId xmlns:a16="http://schemas.microsoft.com/office/drawing/2014/main" id="{30A90060-7064-6F60-550E-126BF20D0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6069" y="4163121"/>
            <a:ext cx="762499" cy="38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2" descr="Walgreens Logos">
            <a:extLst>
              <a:ext uri="{FF2B5EF4-FFF2-40B4-BE49-F238E27FC236}">
                <a16:creationId xmlns:a16="http://schemas.microsoft.com/office/drawing/2014/main" id="{9E88AD35-5C55-FF59-2726-111E60C71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7497" y="2898942"/>
            <a:ext cx="1044776" cy="28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2">
            <a:extLst>
              <a:ext uri="{FF2B5EF4-FFF2-40B4-BE49-F238E27FC236}">
                <a16:creationId xmlns:a16="http://schemas.microsoft.com/office/drawing/2014/main" id="{63F40375-5AF0-C746-76A7-F3798D100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5266" y="2882554"/>
            <a:ext cx="979118" cy="27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4" descr="Home | Market Basket">
            <a:extLst>
              <a:ext uri="{FF2B5EF4-FFF2-40B4-BE49-F238E27FC236}">
                <a16:creationId xmlns:a16="http://schemas.microsoft.com/office/drawing/2014/main" id="{DA62CDFC-6264-0339-7AFF-FD859A1E7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644" y="2887046"/>
            <a:ext cx="625889" cy="35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2" descr="Joann logo and symbol, meaning, history, PNG">
            <a:extLst>
              <a:ext uri="{FF2B5EF4-FFF2-40B4-BE49-F238E27FC236}">
                <a16:creationId xmlns:a16="http://schemas.microsoft.com/office/drawing/2014/main" id="{8C21F8C6-769A-BC2B-670B-607B72205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358" b="29847"/>
          <a:stretch/>
        </p:blipFill>
        <p:spPr bwMode="auto">
          <a:xfrm>
            <a:off x="7196793" y="2955797"/>
            <a:ext cx="926502" cy="21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8">
            <a:extLst>
              <a:ext uri="{FF2B5EF4-FFF2-40B4-BE49-F238E27FC236}">
                <a16:creationId xmlns:a16="http://schemas.microsoft.com/office/drawing/2014/main" id="{5DEE7EC4-5078-94AC-7129-FF18ADF4C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0129" y="3442882"/>
            <a:ext cx="1024373" cy="10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4">
            <a:extLst>
              <a:ext uri="{FF2B5EF4-FFF2-40B4-BE49-F238E27FC236}">
                <a16:creationId xmlns:a16="http://schemas.microsoft.com/office/drawing/2014/main" id="{56B2C2A4-D9E8-A138-BCA7-B6DFF97DC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5533" y="2936684"/>
            <a:ext cx="946473" cy="22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6">
            <a:extLst>
              <a:ext uri="{FF2B5EF4-FFF2-40B4-BE49-F238E27FC236}">
                <a16:creationId xmlns:a16="http://schemas.microsoft.com/office/drawing/2014/main" id="{ECF9535A-01AC-5DA1-B40D-D5488BDB9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8167" y="3733959"/>
            <a:ext cx="1003436" cy="32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56">
            <a:extLst>
              <a:ext uri="{FF2B5EF4-FFF2-40B4-BE49-F238E27FC236}">
                <a16:creationId xmlns:a16="http://schemas.microsoft.com/office/drawing/2014/main" id="{B221800A-6A42-27BD-E42E-6B377493B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1375" y="2487919"/>
            <a:ext cx="941880" cy="28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50" descr="Dave's Markets - Wikipedia">
            <a:extLst>
              <a:ext uri="{FF2B5EF4-FFF2-40B4-BE49-F238E27FC236}">
                <a16:creationId xmlns:a16="http://schemas.microsoft.com/office/drawing/2014/main" id="{996AB402-960D-5772-0E2A-29527B2AA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9563" y="4151047"/>
            <a:ext cx="775629" cy="41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8">
            <a:extLst>
              <a:ext uri="{FF2B5EF4-FFF2-40B4-BE49-F238E27FC236}">
                <a16:creationId xmlns:a16="http://schemas.microsoft.com/office/drawing/2014/main" id="{F0F0B9A1-9193-C4FC-118D-9EAFA2612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7260" y="3781985"/>
            <a:ext cx="810111" cy="25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8">
            <a:extLst>
              <a:ext uri="{FF2B5EF4-FFF2-40B4-BE49-F238E27FC236}">
                <a16:creationId xmlns:a16="http://schemas.microsoft.com/office/drawing/2014/main" id="{09A062B1-BC93-BF01-5FC1-DB92D1175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9855" y="4177510"/>
            <a:ext cx="1021551" cy="36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4" descr="Balls Foods | The best run, friendliest supermarkets in town.">
            <a:extLst>
              <a:ext uri="{FF2B5EF4-FFF2-40B4-BE49-F238E27FC236}">
                <a16:creationId xmlns:a16="http://schemas.microsoft.com/office/drawing/2014/main" id="{B85F5FFC-3E9F-C399-7BD6-C202E7400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9215" y="3430077"/>
            <a:ext cx="963292" cy="11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147;p27">
            <a:extLst>
              <a:ext uri="{FF2B5EF4-FFF2-40B4-BE49-F238E27FC236}">
                <a16:creationId xmlns:a16="http://schemas.microsoft.com/office/drawing/2014/main" id="{CB809467-599B-0E43-238A-C3C91DA0E7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85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b="1" dirty="0">
                <a:solidFill>
                  <a:srgbClr val="262262"/>
                </a:solidFill>
              </a:rPr>
              <a:t>INDIVIDUAL RETAILER LOGOS</a:t>
            </a:r>
            <a:endParaRPr lang="en-US" sz="1800" b="1" dirty="0">
              <a:solidFill>
                <a:srgbClr val="2622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902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7574FD3BB92944A3000C6A17987D68" ma:contentTypeVersion="3" ma:contentTypeDescription="Create a new document." ma:contentTypeScope="" ma:versionID="b92e82c68bd586c23995341fc86ec744">
  <xsd:schema xmlns:xsd="http://www.w3.org/2001/XMLSchema" xmlns:xs="http://www.w3.org/2001/XMLSchema" xmlns:p="http://schemas.microsoft.com/office/2006/metadata/properties" xmlns:ns3="cbaa4d86-bc4c-45b1-8088-bc6102e6d766" targetNamespace="http://schemas.microsoft.com/office/2006/metadata/properties" ma:root="true" ma:fieldsID="3870dcda7092e50b5cf5525c3c28f87c" ns3:_="">
    <xsd:import namespace="cbaa4d86-bc4c-45b1-8088-bc6102e6d76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aa4d86-bc4c-45b1-8088-bc6102e6d7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A324F1-44B7-4151-8DBE-2FBD1270C7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aa4d86-bc4c-45b1-8088-bc6102e6d7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36389B2-D9C9-463A-AD2E-96C775507CF1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cbaa4d86-bc4c-45b1-8088-bc6102e6d766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1888A9D-F981-4A59-8A2A-013E22E256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503</Words>
  <Application>Microsoft Office PowerPoint</Application>
  <PresentationFormat>Widescreen</PresentationFormat>
  <Paragraphs>111</Paragraphs>
  <Slides>36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Office Theme</vt:lpstr>
      <vt:lpstr>Simple Light</vt:lpstr>
      <vt:lpstr>PowerPoint Presentation</vt:lpstr>
      <vt:lpstr>JFL ENTERPRISES AT A GLANCE</vt:lpstr>
      <vt:lpstr>PowerPoint Presentation</vt:lpstr>
      <vt:lpstr>BIRTHDAY CANLDE CATEGORY PERFORMANCE Source: 52 Weeks Ending 07.15.23</vt:lpstr>
      <vt:lpstr>VALUE THAT BUILDS Best Party Ever! Penny Profit &amp; Margin Enhancement</vt:lpstr>
      <vt:lpstr>PowerPoint Presentation</vt:lpstr>
      <vt:lpstr>EVERY STORE, EVERY CELEBRATION Displays &amp; Programs Built for Your Stores</vt:lpstr>
      <vt:lpstr>INNOVATION THAT EXCITES</vt:lpstr>
      <vt:lpstr>SPECIALTY CELEBRATION CANDLE ANNUAL DISPLAY PROGRAM TIMING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INDIVIDUAL RETAILER LOGOS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JFL Enterprises</dc:creator>
  <cp:lastModifiedBy>JFL Enterprises</cp:lastModifiedBy>
  <cp:revision>102</cp:revision>
  <dcterms:created xsi:type="dcterms:W3CDTF">2024-02-07T20:23:23Z</dcterms:created>
  <dcterms:modified xsi:type="dcterms:W3CDTF">2024-03-26T15:58:37Z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0x0101004E7574FD3BB92944A3000C6A17987D68</vt:lpwstr>
  </property>
</Properties>
</file>